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9" r:id="rId3"/>
    <p:sldId id="261" r:id="rId4"/>
    <p:sldId id="275" r:id="rId5"/>
    <p:sldId id="262" r:id="rId6"/>
    <p:sldId id="263" r:id="rId7"/>
    <p:sldId id="264" r:id="rId8"/>
    <p:sldId id="265" r:id="rId9"/>
    <p:sldId id="260" r:id="rId10"/>
    <p:sldId id="279" r:id="rId11"/>
    <p:sldId id="278" r:id="rId12"/>
    <p:sldId id="281" r:id="rId13"/>
    <p:sldId id="280" r:id="rId14"/>
    <p:sldId id="282" r:id="rId15"/>
    <p:sldId id="283" r:id="rId16"/>
    <p:sldId id="284" r:id="rId17"/>
    <p:sldId id="285" r:id="rId18"/>
    <p:sldId id="286" r:id="rId19"/>
    <p:sldId id="293" r:id="rId20"/>
    <p:sldId id="287" r:id="rId21"/>
    <p:sldId id="288" r:id="rId22"/>
    <p:sldId id="289" r:id="rId23"/>
    <p:sldId id="290" r:id="rId24"/>
    <p:sldId id="291" r:id="rId25"/>
    <p:sldId id="292"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341601CC-6A48-4BEC-8AEB-A8D369193826}">
          <p14:sldIdLst>
            <p14:sldId id="273"/>
            <p14:sldId id="259"/>
            <p14:sldId id="261"/>
            <p14:sldId id="275"/>
          </p14:sldIdLst>
        </p14:section>
        <p14:section name="Раздел без заголовка" id="{587A41FB-CBB7-4B76-A491-D674843928E1}">
          <p14:sldIdLst>
            <p14:sldId id="262"/>
            <p14:sldId id="263"/>
            <p14:sldId id="264"/>
            <p14:sldId id="265"/>
            <p14:sldId id="260"/>
            <p14:sldId id="279"/>
            <p14:sldId id="278"/>
            <p14:sldId id="281"/>
            <p14:sldId id="280"/>
            <p14:sldId id="282"/>
            <p14:sldId id="283"/>
            <p14:sldId id="284"/>
            <p14:sldId id="285"/>
            <p14:sldId id="286"/>
            <p14:sldId id="293"/>
            <p14:sldId id="287"/>
            <p14:sldId id="288"/>
            <p14:sldId id="289"/>
            <p14:sldId id="290"/>
            <p14:sldId id="291"/>
            <p14:sldId id="29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60"/>
  </p:normalViewPr>
  <p:slideViewPr>
    <p:cSldViewPr>
      <p:cViewPr varScale="1">
        <p:scale>
          <a:sx n="68" d="100"/>
          <a:sy n="68" d="100"/>
        </p:scale>
        <p:origin x="147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13CC5532-B6E6-4CBB-9870-6904AD087268}" type="datetimeFigureOut">
              <a:rPr lang="ru-RU" smtClean="0"/>
              <a:t>17.11.2017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4086649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3CC5532-B6E6-4CBB-9870-6904AD087268}" type="datetimeFigureOut">
              <a:rPr lang="ru-RU" smtClean="0"/>
              <a:t>17.11.2017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3538352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3CC5532-B6E6-4CBB-9870-6904AD087268}" type="datetimeFigureOut">
              <a:rPr lang="ru-RU" smtClean="0"/>
              <a:t>17.11.2017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3958436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3CC5532-B6E6-4CBB-9870-6904AD087268}" type="datetimeFigureOut">
              <a:rPr lang="ru-RU" smtClean="0"/>
              <a:t>17.11.2017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984246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13CC5532-B6E6-4CBB-9870-6904AD087268}" type="datetimeFigureOut">
              <a:rPr lang="ru-RU" smtClean="0"/>
              <a:t>17.11.2017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4052734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13CC5532-B6E6-4CBB-9870-6904AD087268}" type="datetimeFigureOut">
              <a:rPr lang="ru-RU" smtClean="0"/>
              <a:t>17.11.2017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3952505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3CC5532-B6E6-4CBB-9870-6904AD087268}" type="datetimeFigureOut">
              <a:rPr lang="ru-RU" smtClean="0"/>
              <a:t>17.11.2017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2499954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13CC5532-B6E6-4CBB-9870-6904AD087268}" type="datetimeFigureOut">
              <a:rPr lang="ru-RU" smtClean="0"/>
              <a:t>17.11.2017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1824613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3CC5532-B6E6-4CBB-9870-6904AD087268}" type="datetimeFigureOut">
              <a:rPr lang="ru-RU" smtClean="0"/>
              <a:t>17.11.2017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992621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13CC5532-B6E6-4CBB-9870-6904AD087268}" type="datetimeFigureOut">
              <a:rPr lang="ru-RU" smtClean="0"/>
              <a:t>17.11.2017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564634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13CC5532-B6E6-4CBB-9870-6904AD087268}" type="datetimeFigureOut">
              <a:rPr lang="ru-RU" smtClean="0"/>
              <a:t>17.11.2017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3D83A3-97F0-4961-993F-F6EA03121D86}" type="slidenum">
              <a:rPr lang="ru-RU" smtClean="0"/>
              <a:t>‹#›</a:t>
            </a:fld>
            <a:endParaRPr lang="ru-RU"/>
          </a:p>
        </p:txBody>
      </p:sp>
    </p:spTree>
    <p:extLst>
      <p:ext uri="{BB962C8B-B14F-4D97-AF65-F5344CB8AC3E}">
        <p14:creationId xmlns:p14="http://schemas.microsoft.com/office/powerpoint/2010/main" val="152098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CC5532-B6E6-4CBB-9870-6904AD087268}" type="datetimeFigureOut">
              <a:rPr lang="ru-RU" smtClean="0"/>
              <a:t>17.11.2017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D83A3-97F0-4961-993F-F6EA03121D86}" type="slidenum">
              <a:rPr lang="ru-RU" smtClean="0"/>
              <a:t>‹#›</a:t>
            </a:fld>
            <a:endParaRPr lang="ru-RU"/>
          </a:p>
        </p:txBody>
      </p:sp>
    </p:spTree>
    <p:extLst>
      <p:ext uri="{BB962C8B-B14F-4D97-AF65-F5344CB8AC3E}">
        <p14:creationId xmlns:p14="http://schemas.microsoft.com/office/powerpoint/2010/main" val="3295492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docs.microsoft.com/ru-ru/dotnet/csharp/language-reference/keywords/sealed"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docs.microsoft.com/ru-ru/dotnet/csharp/language-reference/keywords/public" TargetMode="External"/><Relationship Id="rId2" Type="http://schemas.openxmlformats.org/officeDocument/2006/relationships/hyperlink" Target="https://docs.microsoft.com/ru-ru/dotnet/csharp/language-reference/keywords/access-modifiers" TargetMode="External"/><Relationship Id="rId1" Type="http://schemas.openxmlformats.org/officeDocument/2006/relationships/slideLayout" Target="../slideLayouts/slideLayout7.xml"/><Relationship Id="rId6" Type="http://schemas.openxmlformats.org/officeDocument/2006/relationships/hyperlink" Target="https://docs.microsoft.com/ru-ru/dotnet/csharp/language-reference/keywords/protected" TargetMode="External"/><Relationship Id="rId5" Type="http://schemas.openxmlformats.org/officeDocument/2006/relationships/hyperlink" Target="https://docs.microsoft.com/ru-ru/dotnet/csharp/language-reference/keywords/internal" TargetMode="External"/><Relationship Id="rId4" Type="http://schemas.openxmlformats.org/officeDocument/2006/relationships/hyperlink" Target="https://docs.microsoft.com/ru-ru/dotnet/csharp/language-reference/keywords/privat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docs.microsoft.com/ru-ru/dotnet/csharp/language-reference/keywords/private" TargetMode="External"/><Relationship Id="rId2" Type="http://schemas.openxmlformats.org/officeDocument/2006/relationships/hyperlink" Target="https://docs.microsoft.com/ru-ru/dotnet/csharp/language-reference/keywords/public" TargetMode="External"/><Relationship Id="rId1" Type="http://schemas.openxmlformats.org/officeDocument/2006/relationships/slideLayout" Target="../slideLayouts/slideLayout7.xml"/><Relationship Id="rId5" Type="http://schemas.openxmlformats.org/officeDocument/2006/relationships/hyperlink" Target="https://docs.microsoft.com/ru-ru/dotnet/csharp/language-reference/keywords/protected" TargetMode="External"/><Relationship Id="rId4" Type="http://schemas.openxmlformats.org/officeDocument/2006/relationships/hyperlink" Target="https://docs.microsoft.com/ru-ru/dotnet/csharp/language-reference/keywords/interna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docs.microsoft.com/ru-ru/dotnet/csharp/language-reference/keywords/partial-type" TargetMode="External"/><Relationship Id="rId2" Type="http://schemas.openxmlformats.org/officeDocument/2006/relationships/hyperlink" Target="https://docs.microsoft.com/ru-ru/dotnet/csharp/language-reference/keywords/abstract" TargetMode="External"/><Relationship Id="rId1" Type="http://schemas.openxmlformats.org/officeDocument/2006/relationships/slideLayout" Target="../slideLayouts/slideLayout7.xml"/><Relationship Id="rId5" Type="http://schemas.openxmlformats.org/officeDocument/2006/relationships/hyperlink" Target="https://docs.microsoft.com/ru-ru/dotnet/csharp/language-reference/keywords/static" TargetMode="External"/><Relationship Id="rId4" Type="http://schemas.openxmlformats.org/officeDocument/2006/relationships/hyperlink" Target="https://docs.microsoft.com/ru-ru/dotnet/csharp/language-reference/keywords/seal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1484784"/>
            <a:ext cx="8280920" cy="523220"/>
          </a:xfrm>
          <a:prstGeom prst="rect">
            <a:avLst/>
          </a:prstGeom>
        </p:spPr>
        <p:txBody>
          <a:bodyPr wrap="square">
            <a:spAutoFit/>
          </a:bodyPr>
          <a:lstStyle/>
          <a:p>
            <a:pPr algn="ctr"/>
            <a:r>
              <a:rPr lang="ru-RU" sz="2800" b="1" dirty="0">
                <a:solidFill>
                  <a:srgbClr val="FFC000"/>
                </a:solidFill>
                <a:latin typeface="Times New Roman" pitchFamily="18" charset="0"/>
                <a:cs typeface="Times New Roman" pitchFamily="18" charset="0"/>
              </a:rPr>
              <a:t>ПОЛИМОРФИЗМ ПРИНЦИПІ</a:t>
            </a:r>
          </a:p>
        </p:txBody>
      </p:sp>
      <p:sp>
        <p:nvSpPr>
          <p:cNvPr id="3" name="Прямоугольник 2">
            <a:extLst>
              <a:ext uri="{FF2B5EF4-FFF2-40B4-BE49-F238E27FC236}">
                <a16:creationId xmlns:a16="http://schemas.microsoft.com/office/drawing/2014/main" id="{866DB144-147B-4FDB-99A7-96F24F2C7FFE}"/>
              </a:ext>
            </a:extLst>
          </p:cNvPr>
          <p:cNvSpPr/>
          <p:nvPr/>
        </p:nvSpPr>
        <p:spPr>
          <a:xfrm>
            <a:off x="539552" y="2492896"/>
            <a:ext cx="7488832" cy="1384995"/>
          </a:xfrm>
          <a:prstGeom prst="rect">
            <a:avLst/>
          </a:prstGeom>
        </p:spPr>
        <p:txBody>
          <a:bodyPr wrap="square">
            <a:spAutoFit/>
          </a:bodyPr>
          <a:lstStyle/>
          <a:p>
            <a:r>
              <a:rPr lang="kk-KZ" sz="2800" b="1" dirty="0">
                <a:solidFill>
                  <a:srgbClr val="FFC000"/>
                </a:solidFill>
                <a:latin typeface="Times New Roman" pitchFamily="18" charset="0"/>
                <a:cs typeface="Times New Roman" pitchFamily="18" charset="0"/>
              </a:rPr>
              <a:t>Дәрісте келесі түсініктер қарастырылады:</a:t>
            </a:r>
            <a:endParaRPr lang="ru-RU" sz="2800" b="1" dirty="0">
              <a:solidFill>
                <a:srgbClr val="FFC000"/>
              </a:solidFill>
              <a:latin typeface="Times New Roman" pitchFamily="18" charset="0"/>
              <a:cs typeface="Times New Roman" pitchFamily="18" charset="0"/>
            </a:endParaRPr>
          </a:p>
          <a:p>
            <a:pPr marL="514350" indent="-514350">
              <a:buAutoNum type="arabicParenR"/>
            </a:pPr>
            <a:r>
              <a:rPr lang="ru-RU" sz="2800" b="1" dirty="0" err="1">
                <a:solidFill>
                  <a:srgbClr val="FFC000"/>
                </a:solidFill>
                <a:latin typeface="Times New Roman" pitchFamily="18" charset="0"/>
                <a:cs typeface="Times New Roman" pitchFamily="18" charset="0"/>
              </a:rPr>
              <a:t>Модификаторлар</a:t>
            </a:r>
            <a:endParaRPr lang="ru-RU" sz="2800" b="1" dirty="0">
              <a:solidFill>
                <a:srgbClr val="FFC000"/>
              </a:solidFill>
              <a:latin typeface="Times New Roman" pitchFamily="18" charset="0"/>
              <a:cs typeface="Times New Roman" pitchFamily="18" charset="0"/>
            </a:endParaRPr>
          </a:p>
          <a:p>
            <a:pPr marL="514350" indent="-514350">
              <a:buAutoNum type="arabicParenR"/>
            </a:pPr>
            <a:r>
              <a:rPr lang="ru-RU" sz="2800" b="1" dirty="0">
                <a:solidFill>
                  <a:srgbClr val="FFC000"/>
                </a:solidFill>
                <a:latin typeface="Times New Roman" pitchFamily="18" charset="0"/>
                <a:cs typeface="Times New Roman" pitchFamily="18" charset="0"/>
              </a:rPr>
              <a:t>Полиморфизм принцип</a:t>
            </a:r>
            <a:r>
              <a:rPr lang="kk-KZ" sz="2800" b="1" dirty="0">
                <a:solidFill>
                  <a:srgbClr val="FFC000"/>
                </a:solidFill>
                <a:latin typeface="Times New Roman" pitchFamily="18" charset="0"/>
                <a:cs typeface="Times New Roman" pitchFamily="18" charset="0"/>
              </a:rPr>
              <a:t>і</a:t>
            </a:r>
            <a:endParaRPr lang="ru-RU" sz="2800" b="1"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1091051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C2243BA-7F1D-4403-B773-A0081A3FAD8F}"/>
              </a:ext>
            </a:extLst>
          </p:cNvPr>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
        <p:nvSpPr>
          <p:cNvPr id="3" name="Прямоугольник 2">
            <a:extLst>
              <a:ext uri="{FF2B5EF4-FFF2-40B4-BE49-F238E27FC236}">
                <a16:creationId xmlns:a16="http://schemas.microsoft.com/office/drawing/2014/main" id="{1DEF8C58-A2B1-4C2C-9EFA-FEF7A9B3C1AC}"/>
              </a:ext>
            </a:extLst>
          </p:cNvPr>
          <p:cNvSpPr/>
          <p:nvPr/>
        </p:nvSpPr>
        <p:spPr>
          <a:xfrm>
            <a:off x="396320" y="566076"/>
            <a:ext cx="8280920" cy="461665"/>
          </a:xfrm>
          <a:prstGeom prst="rect">
            <a:avLst/>
          </a:prstGeom>
        </p:spPr>
        <p:txBody>
          <a:bodyPr wrap="square">
            <a:spAutoFit/>
          </a:bodyPr>
          <a:lstStyle/>
          <a:p>
            <a:pPr indent="457200"/>
            <a:r>
              <a:rPr lang="kk-KZ" altLang="ru-RU" sz="2400" b="1" dirty="0">
                <a:solidFill>
                  <a:srgbClr val="FFC000"/>
                </a:solidFill>
                <a:latin typeface="Times New Roman" panose="02020603050405020304" pitchFamily="18" charset="0"/>
                <a:ea typeface="Calibri" panose="020F0502020204030204" pitchFamily="34" charset="0"/>
                <a:cs typeface="Times New Roman" panose="02020603050405020304" pitchFamily="18" charset="0"/>
              </a:rPr>
              <a:t>abstract </a:t>
            </a:r>
            <a:r>
              <a:rPr lang="ru-RU" sz="2400" b="1" dirty="0" err="1">
                <a:solidFill>
                  <a:srgbClr val="FFC000"/>
                </a:solidFill>
                <a:latin typeface="Times New Roman" pitchFamily="18" charset="0"/>
                <a:cs typeface="Times New Roman" pitchFamily="18" charset="0"/>
              </a:rPr>
              <a:t>модификаторлары</a:t>
            </a:r>
            <a:endParaRPr lang="ru-RU" sz="2400" b="1" dirty="0">
              <a:solidFill>
                <a:srgbClr val="FFC000"/>
              </a:solidFill>
              <a:latin typeface="Times New Roman" pitchFamily="18" charset="0"/>
              <a:cs typeface="Times New Roman" pitchFamily="18" charset="0"/>
            </a:endParaRPr>
          </a:p>
        </p:txBody>
      </p:sp>
      <p:sp>
        <p:nvSpPr>
          <p:cNvPr id="4" name="Rectangle 1">
            <a:extLst>
              <a:ext uri="{FF2B5EF4-FFF2-40B4-BE49-F238E27FC236}">
                <a16:creationId xmlns:a16="http://schemas.microsoft.com/office/drawing/2014/main" id="{1C4B8170-C12E-41D1-A63F-DD85E5F87151}"/>
              </a:ext>
            </a:extLst>
          </p:cNvPr>
          <p:cNvSpPr>
            <a:spLocks noChangeArrowheads="1"/>
          </p:cNvSpPr>
          <p:nvPr/>
        </p:nvSpPr>
        <p:spPr bwMode="auto">
          <a:xfrm>
            <a:off x="396320" y="1012954"/>
            <a:ext cx="8280920" cy="4832092"/>
          </a:xfrm>
          <a:prstGeom prst="rect">
            <a:avLst/>
          </a:prstGeom>
          <a:noFill/>
          <a:ln>
            <a:noFill/>
          </a:ln>
          <a:effec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200" b="1" i="0" u="none" strike="noStrike" cap="none" normalizeH="0" baseline="0" dirty="0">
                <a:ln>
                  <a:noFill/>
                </a:ln>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abstract</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модификаторы сипаттайды: </a:t>
            </a:r>
            <a:endParaRPr kumimoji="0" lang="ru-RU" altLang="ru-RU" sz="22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v"/>
              <a:tabLst/>
            </a:pP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өзгеретін элементтің жүзеге асырылу сипаттамасы жок (имеет отсутствующую реализацию) екенің немесе </a:t>
            </a:r>
            <a:endParaRPr kumimoji="0" lang="ru-RU" altLang="ru-RU" sz="22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v"/>
              <a:tabLst/>
            </a:pPr>
            <a:r>
              <a:rPr lang="kk-KZ" altLang="ru-RU" sz="2200" dirty="0">
                <a:solidFill>
                  <a:schemeClr val="bg1"/>
                </a:solidFill>
                <a:latin typeface="Times New Roman" panose="02020603050405020304" pitchFamily="18" charset="0"/>
                <a:cs typeface="Times New Roman" panose="02020603050405020304" pitchFamily="18" charset="0"/>
              </a:rPr>
              <a:t>жүзеге</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асырылу сипаттамасы толық емес блолуын. </a:t>
            </a:r>
            <a:endParaRPr kumimoji="0" lang="ru-RU" altLang="ru-RU" sz="22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en-US" altLang="ru-RU" sz="22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lang="kk-KZ" altLang="ru-RU" sz="2200" b="1" dirty="0">
                <a:solidFill>
                  <a:srgbClr val="FFC000"/>
                </a:solidFill>
                <a:latin typeface="Times New Roman" panose="02020603050405020304" pitchFamily="18" charset="0"/>
                <a:cs typeface="Times New Roman" panose="02020603050405020304" pitchFamily="18" charset="0"/>
              </a:rPr>
              <a:t>abstract</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модификаторын класстарға, әдістерге, қасиеттерге, индексаторларға және оқиғаларға қолд</a:t>
            </a:r>
            <a:r>
              <a:rPr lang="kk-KZ" altLang="ru-RU" sz="2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а</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нуға болады. </a:t>
            </a:r>
            <a:endParaRPr kumimoji="0" lang="ru-RU" altLang="ru-RU" sz="22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Қолданылуы:</a:t>
            </a:r>
            <a:endParaRPr kumimoji="0" lang="ru-RU" altLang="ru-RU" sz="22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 Класс сипаттамасында </a:t>
            </a:r>
            <a:r>
              <a:rPr kumimoji="0" lang="kk-KZ" altLang="ru-RU" sz="2200" b="1" i="0" u="none" strike="noStrike" cap="none" normalizeH="0" baseline="0" dirty="0">
                <a:ln>
                  <a:noFill/>
                </a:ln>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abstract</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модификаторы  осы класстың басқа класстар үшін тек </a:t>
            </a:r>
            <a:r>
              <a:rPr kumimoji="0" lang="kk-KZ" altLang="ru-RU" sz="2200" b="1" i="0" u="none" strike="noStrike" cap="none" normalizeH="0" baseline="0" dirty="0">
                <a:ln>
                  <a:noFill/>
                </a:ln>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базалық класс</a:t>
            </a:r>
            <a:r>
              <a:rPr kumimoji="0" lang="kk-KZ" altLang="ru-RU" sz="2200" b="0" i="0" u="none" strike="noStrike" cap="none" normalizeH="0" baseline="0" dirty="0">
                <a:ln>
                  <a:noFill/>
                </a:ln>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екенін көрсетуге мүмкіндік береді.</a:t>
            </a:r>
            <a:endParaRPr kumimoji="0" lang="ru-RU" altLang="ru-RU" sz="22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2) </a:t>
            </a:r>
            <a:r>
              <a:rPr kumimoji="0" lang="kk-KZ" altLang="ru-RU" sz="2200" b="0" i="0" u="none" strike="noStrike" cap="none" normalizeH="0" baseline="0" dirty="0">
                <a:ln>
                  <a:noFill/>
                </a:ln>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класстартардың абстрактылы мүшелері </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немесе абстрактлы класс құрамындағы мүшелер осы класстың </a:t>
            </a:r>
            <a:r>
              <a:rPr kumimoji="0" lang="kk-KZ" altLang="ru-RU" sz="2200" b="1" i="0" u="none" strike="noStrike" cap="none" normalizeH="0" baseline="0" dirty="0">
                <a:ln>
                  <a:noFill/>
                </a:ln>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туынды классында </a:t>
            </a:r>
            <a:r>
              <a:rPr kumimoji="0" lang="kk-KZ" altLang="ru-RU" sz="2200" b="0" i="0" u="none" strike="noStrike" cap="none" normalizeH="0" baseline="0" dirty="0">
                <a:ln>
                  <a:noFill/>
                </a:ln>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kk-KZ" altLang="ru-RU" sz="2200" b="1" i="0" u="none" strike="noStrike" cap="none" normalizeH="0" baseline="0" dirty="0">
                <a:ln>
                  <a:noFill/>
                </a:ln>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жүзеге асырылуы тиіс</a:t>
            </a:r>
            <a:r>
              <a:rPr kumimoji="0" lang="kk-KZ" altLang="ru-RU" sz="2200" b="0" i="0" u="none" strike="noStrike" cap="none" normalizeH="0" baseline="0" dirty="0">
                <a:ln>
                  <a:noFill/>
                </a:ln>
                <a:solidFill>
                  <a:srgbClr val="FFC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(должны быть реализованы).</a:t>
            </a:r>
            <a:endParaRPr kumimoji="0" lang="kk-KZ" altLang="ru-RU" sz="22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8123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1C0B8C9-A1AE-4A9A-9F96-6367F50B6A3C}"/>
              </a:ext>
            </a:extLst>
          </p:cNvPr>
          <p:cNvSpPr>
            <a:spLocks noChangeArrowheads="1"/>
          </p:cNvSpPr>
          <p:nvPr/>
        </p:nvSpPr>
        <p:spPr bwMode="auto">
          <a:xfrm>
            <a:off x="494843" y="1268760"/>
            <a:ext cx="7339285" cy="1718411"/>
          </a:xfrm>
          <a:prstGeom prst="rect">
            <a:avLst/>
          </a:prstGeom>
          <a:noFill/>
          <a:ln>
            <a:noFill/>
          </a:ln>
          <a:effectLst/>
        </p:spPr>
        <p:txBody>
          <a:bodyPr vert="horz" wrap="square" lIns="91440" tIns="25392" rIns="91440" bIns="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200" b="1"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Мысалы </a:t>
            </a:r>
            <a:endParaRPr kumimoji="0" lang="ru-RU" altLang="ru-RU" sz="2200" b="0" i="0" u="none" strike="noStrike" cap="none" normalizeH="0" baseline="0" dirty="0">
              <a:ln>
                <a:noFill/>
              </a:ln>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Осы мысалда </a:t>
            </a:r>
            <a:r>
              <a:rPr kumimoji="0" lang="kk-KZ" altLang="ru-RU" sz="2200" b="0" i="0" u="none" strike="noStrike" cap="none" normalizeH="0" baseline="0" dirty="0">
                <a:ln>
                  <a:noFill/>
                </a:ln>
                <a:solidFill>
                  <a:schemeClr val="bg1"/>
                </a:solidFill>
                <a:effectLst/>
                <a:latin typeface="Arial Unicode MS"/>
                <a:ea typeface="Times New Roman" panose="02020603050405020304" pitchFamily="18" charset="0"/>
                <a:cs typeface="Courier New" panose="02070309020205020404" pitchFamily="49" charset="0"/>
              </a:rPr>
              <a:t>Square</a:t>
            </a:r>
            <a:r>
              <a:rPr kumimoji="0" lang="kk-KZ" altLang="ru-RU" sz="22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классы </a:t>
            </a:r>
            <a:r>
              <a:rPr kumimoji="0" lang="kk-KZ" altLang="ru-RU" sz="22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kk-KZ" altLang="ru-RU" sz="2200" b="0" i="0" u="none" strike="noStrike" cap="none" normalizeH="0" baseline="0" dirty="0">
                <a:ln>
                  <a:noFill/>
                </a:ln>
                <a:solidFill>
                  <a:schemeClr val="bg1"/>
                </a:solidFill>
                <a:effectLst/>
                <a:latin typeface="Arial Unicode MS"/>
                <a:ea typeface="Times New Roman" panose="02020603050405020304" pitchFamily="18" charset="0"/>
                <a:cs typeface="Courier New" panose="02070309020205020404" pitchFamily="49" charset="0"/>
              </a:rPr>
              <a:t> ShapesClass</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классының туынды классы болғандықтан, </a:t>
            </a:r>
            <a:r>
              <a:rPr kumimoji="0" lang="kk-KZ" altLang="ru-RU" sz="2200" b="0" i="0" u="none" strike="noStrike" cap="none" normalizeH="0" baseline="0" dirty="0">
                <a:ln>
                  <a:noFill/>
                </a:ln>
                <a:solidFill>
                  <a:schemeClr val="bg1"/>
                </a:solidFill>
                <a:effectLst/>
                <a:latin typeface="Arial Unicode MS"/>
                <a:ea typeface="Times New Roman" panose="02020603050405020304" pitchFamily="18" charset="0"/>
                <a:cs typeface="Courier New" panose="02070309020205020404" pitchFamily="49" charset="0"/>
              </a:rPr>
              <a:t>Square</a:t>
            </a:r>
            <a:r>
              <a:rPr kumimoji="0" lang="kk-KZ" altLang="ru-RU" sz="22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классы </a:t>
            </a:r>
            <a:r>
              <a:rPr kumimoji="0" lang="kk-KZ" altLang="ru-RU" sz="22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kk-KZ" altLang="ru-RU" sz="22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kk-KZ" altLang="ru-RU" sz="2200" b="0" i="0" u="none" strike="noStrike" cap="none" normalizeH="0" baseline="0" dirty="0">
                <a:ln>
                  <a:noFill/>
                </a:ln>
                <a:solidFill>
                  <a:schemeClr val="bg1"/>
                </a:solidFill>
                <a:effectLst/>
                <a:latin typeface="Arial Unicode MS"/>
                <a:ea typeface="Times New Roman" panose="02020603050405020304" pitchFamily="18" charset="0"/>
                <a:cs typeface="Courier New" panose="02070309020205020404" pitchFamily="49" charset="0"/>
              </a:rPr>
              <a:t> Area</a:t>
            </a:r>
            <a:r>
              <a:rPr kumimoji="0" lang="kk-KZ" altLang="ru-RU" sz="22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әдісінің жүзеге асырылуын қамтамасыз етуі тиіс:</a:t>
            </a:r>
            <a:endParaRPr kumimoji="0" lang="kk-KZ" altLang="ru-RU" sz="2200" b="0" i="0" u="none" strike="noStrike" cap="none" normalizeH="0" baseline="0" dirty="0">
              <a:ln>
                <a:noFill/>
              </a:ln>
              <a:solidFill>
                <a:schemeClr val="bg1"/>
              </a:solidFill>
              <a:effectLst/>
            </a:endParaRPr>
          </a:p>
        </p:txBody>
      </p:sp>
      <p:sp>
        <p:nvSpPr>
          <p:cNvPr id="4" name="Прямоугольник 3">
            <a:extLst>
              <a:ext uri="{FF2B5EF4-FFF2-40B4-BE49-F238E27FC236}">
                <a16:creationId xmlns:a16="http://schemas.microsoft.com/office/drawing/2014/main" id="{1677F916-D131-4FBC-9EA7-A580D36521FA}"/>
              </a:ext>
            </a:extLst>
          </p:cNvPr>
          <p:cNvSpPr/>
          <p:nvPr/>
        </p:nvSpPr>
        <p:spPr>
          <a:xfrm>
            <a:off x="24026" y="709245"/>
            <a:ext cx="8280920" cy="830997"/>
          </a:xfrm>
          <a:prstGeom prst="rect">
            <a:avLst/>
          </a:prstGeom>
        </p:spPr>
        <p:txBody>
          <a:bodyPr wrap="square">
            <a:spAutoFit/>
          </a:bodyPr>
          <a:lstStyle/>
          <a:p>
            <a:pPr indent="457200"/>
            <a:r>
              <a:rPr lang="kk-KZ" altLang="ru-RU" sz="2400" b="1" dirty="0">
                <a:solidFill>
                  <a:srgbClr val="FFC000"/>
                </a:solidFill>
                <a:latin typeface="Times New Roman" panose="02020603050405020304" pitchFamily="18" charset="0"/>
                <a:ea typeface="Calibri" panose="020F0502020204030204" pitchFamily="34" charset="0"/>
                <a:cs typeface="Times New Roman" panose="02020603050405020304" pitchFamily="18" charset="0"/>
              </a:rPr>
              <a:t>abstract </a:t>
            </a:r>
            <a:r>
              <a:rPr lang="ru-RU" sz="2400" b="1" dirty="0" err="1">
                <a:solidFill>
                  <a:srgbClr val="FFC000"/>
                </a:solidFill>
                <a:latin typeface="Times New Roman" pitchFamily="18" charset="0"/>
                <a:cs typeface="Times New Roman" pitchFamily="18" charset="0"/>
              </a:rPr>
              <a:t>модификаторлары</a:t>
            </a:r>
            <a:endParaRPr lang="ru-RU" sz="2400" b="1" dirty="0">
              <a:solidFill>
                <a:srgbClr val="FFC000"/>
              </a:solidFill>
              <a:latin typeface="Times New Roman" pitchFamily="18" charset="0"/>
              <a:cs typeface="Times New Roman" pitchFamily="18" charset="0"/>
            </a:endParaRPr>
          </a:p>
          <a:p>
            <a:pPr indent="457200"/>
            <a:endParaRPr lang="ru-RU" sz="2400" b="1" dirty="0">
              <a:solidFill>
                <a:srgbClr val="FFC000"/>
              </a:solidFill>
              <a:latin typeface="Times New Roman" pitchFamily="18" charset="0"/>
              <a:cs typeface="Times New Roman" pitchFamily="18" charset="0"/>
            </a:endParaRPr>
          </a:p>
        </p:txBody>
      </p:sp>
      <p:sp>
        <p:nvSpPr>
          <p:cNvPr id="6" name="Прямоугольник 5">
            <a:extLst>
              <a:ext uri="{FF2B5EF4-FFF2-40B4-BE49-F238E27FC236}">
                <a16:creationId xmlns:a16="http://schemas.microsoft.com/office/drawing/2014/main" id="{14629D68-499A-441C-BEE6-B4B3C79C41F0}"/>
              </a:ext>
            </a:extLst>
          </p:cNvPr>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Tree>
    <p:extLst>
      <p:ext uri="{BB962C8B-B14F-4D97-AF65-F5344CB8AC3E}">
        <p14:creationId xmlns:p14="http://schemas.microsoft.com/office/powerpoint/2010/main" val="2963754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677F916-D131-4FBC-9EA7-A580D36521FA}"/>
              </a:ext>
            </a:extLst>
          </p:cNvPr>
          <p:cNvSpPr/>
          <p:nvPr/>
        </p:nvSpPr>
        <p:spPr>
          <a:xfrm>
            <a:off x="564456" y="163621"/>
            <a:ext cx="7702149" cy="461665"/>
          </a:xfrm>
          <a:prstGeom prst="rect">
            <a:avLst/>
          </a:prstGeom>
        </p:spPr>
        <p:txBody>
          <a:bodyPr wrap="square">
            <a:spAutoFit/>
          </a:bodyPr>
          <a:lstStyle/>
          <a:p>
            <a:pPr indent="457200"/>
            <a:r>
              <a:rPr lang="kk-KZ" altLang="ru-RU" sz="2400" b="1" dirty="0">
                <a:solidFill>
                  <a:srgbClr val="FFC000"/>
                </a:solidFill>
                <a:latin typeface="Times New Roman" panose="02020603050405020304" pitchFamily="18" charset="0"/>
                <a:ea typeface="Calibri" panose="020F0502020204030204" pitchFamily="34" charset="0"/>
                <a:cs typeface="Times New Roman" panose="02020603050405020304" pitchFamily="18" charset="0"/>
              </a:rPr>
              <a:t>abstract </a:t>
            </a:r>
            <a:r>
              <a:rPr lang="ru-RU" sz="2400" b="1" dirty="0" err="1">
                <a:solidFill>
                  <a:srgbClr val="FFC000"/>
                </a:solidFill>
                <a:latin typeface="Times New Roman" pitchFamily="18" charset="0"/>
                <a:cs typeface="Times New Roman" pitchFamily="18" charset="0"/>
              </a:rPr>
              <a:t>модификаторлары</a:t>
            </a:r>
            <a:endParaRPr lang="ru-RU" sz="2400" b="1" dirty="0">
              <a:solidFill>
                <a:srgbClr val="FFC000"/>
              </a:solidFill>
              <a:latin typeface="Times New Roman" pitchFamily="18" charset="0"/>
              <a:cs typeface="Times New Roman" pitchFamily="18" charset="0"/>
            </a:endParaRPr>
          </a:p>
        </p:txBody>
      </p:sp>
      <p:graphicFrame>
        <p:nvGraphicFramePr>
          <p:cNvPr id="5" name="Таблица 4">
            <a:extLst>
              <a:ext uri="{FF2B5EF4-FFF2-40B4-BE49-F238E27FC236}">
                <a16:creationId xmlns:a16="http://schemas.microsoft.com/office/drawing/2014/main" id="{69CAC104-681D-4899-A118-5835B0012404}"/>
              </a:ext>
            </a:extLst>
          </p:cNvPr>
          <p:cNvGraphicFramePr>
            <a:graphicFrameLocks noGrp="1"/>
          </p:cNvGraphicFramePr>
          <p:nvPr>
            <p:extLst>
              <p:ext uri="{D42A27DB-BD31-4B8C-83A1-F6EECF244321}">
                <p14:modId xmlns:p14="http://schemas.microsoft.com/office/powerpoint/2010/main" val="2760213975"/>
              </p:ext>
            </p:extLst>
          </p:nvPr>
        </p:nvGraphicFramePr>
        <p:xfrm>
          <a:off x="564457" y="579120"/>
          <a:ext cx="8015086" cy="5699760"/>
        </p:xfrm>
        <a:graphic>
          <a:graphicData uri="http://schemas.openxmlformats.org/drawingml/2006/table">
            <a:tbl>
              <a:tblPr firstRow="1" firstCol="1" bandRow="1">
                <a:tableStyleId>{5C22544A-7EE6-4342-B048-85BDC9FD1C3A}</a:tableStyleId>
              </a:tblPr>
              <a:tblGrid>
                <a:gridCol w="8015086">
                  <a:extLst>
                    <a:ext uri="{9D8B030D-6E8A-4147-A177-3AD203B41FA5}">
                      <a16:colId xmlns:a16="http://schemas.microsoft.com/office/drawing/2014/main" val="1505682685"/>
                    </a:ext>
                  </a:extLst>
                </a:gridCol>
              </a:tblGrid>
              <a:tr h="4525963">
                <a:tc>
                  <a:txBody>
                    <a:bodyPr/>
                    <a:lstStyle/>
                    <a:p>
                      <a:pPr>
                        <a:lnSpc>
                          <a:spcPct val="100000"/>
                        </a:lnSpc>
                        <a:spcAft>
                          <a:spcPts val="0"/>
                        </a:spcAft>
                      </a:pPr>
                      <a:r>
                        <a:rPr lang="en-US" sz="2200" dirty="0">
                          <a:solidFill>
                            <a:schemeClr val="tx1"/>
                          </a:solidFill>
                          <a:effectLst/>
                        </a:rPr>
                        <a:t>abstract class </a:t>
                      </a:r>
                      <a:r>
                        <a:rPr lang="en-US" sz="2200" b="1" kern="1200" dirty="0" err="1">
                          <a:solidFill>
                            <a:schemeClr val="tx1"/>
                          </a:solidFill>
                          <a:effectLst/>
                          <a:latin typeface="+mn-lt"/>
                          <a:ea typeface="+mn-ea"/>
                          <a:cs typeface="+mn-cs"/>
                        </a:rPr>
                        <a:t>ShapesClass</a:t>
                      </a:r>
                      <a:endParaRPr lang="ru-RU" sz="2200" b="1" kern="1200" dirty="0">
                        <a:solidFill>
                          <a:schemeClr val="tx1"/>
                        </a:solidFill>
                        <a:effectLst/>
                        <a:latin typeface="+mn-lt"/>
                        <a:ea typeface="+mn-ea"/>
                        <a:cs typeface="+mn-cs"/>
                      </a:endParaRPr>
                    </a:p>
                    <a:p>
                      <a:pPr>
                        <a:lnSpc>
                          <a:spcPct val="100000"/>
                        </a:lnSpc>
                        <a:spcAft>
                          <a:spcPts val="0"/>
                        </a:spcAft>
                      </a:pPr>
                      <a:r>
                        <a:rPr lang="en-US" sz="2200" dirty="0">
                          <a:solidFill>
                            <a:schemeClr val="tx1"/>
                          </a:solidFill>
                          <a:effectLst/>
                        </a:rPr>
                        <a:t>{    </a:t>
                      </a:r>
                      <a:r>
                        <a:rPr lang="en-US" sz="2200" dirty="0">
                          <a:solidFill>
                            <a:schemeClr val="tx1"/>
                          </a:solidFill>
                          <a:effectLst/>
                          <a:highlight>
                            <a:srgbClr val="FFFF00"/>
                          </a:highlight>
                        </a:rPr>
                        <a:t>abstract</a:t>
                      </a:r>
                      <a:r>
                        <a:rPr lang="en-US" sz="2200" dirty="0">
                          <a:solidFill>
                            <a:schemeClr val="tx1"/>
                          </a:solidFill>
                          <a:effectLst/>
                        </a:rPr>
                        <a:t> public </a:t>
                      </a:r>
                      <a:r>
                        <a:rPr lang="en-US" sz="2200" dirty="0" err="1">
                          <a:solidFill>
                            <a:schemeClr val="tx1"/>
                          </a:solidFill>
                          <a:effectLst/>
                        </a:rPr>
                        <a:t>int</a:t>
                      </a:r>
                      <a:r>
                        <a:rPr lang="en-US" sz="2200" dirty="0">
                          <a:solidFill>
                            <a:schemeClr val="tx1"/>
                          </a:solidFill>
                          <a:effectLst/>
                        </a:rPr>
                        <a:t> </a:t>
                      </a:r>
                      <a:r>
                        <a:rPr lang="en-US" sz="2200" dirty="0">
                          <a:solidFill>
                            <a:srgbClr val="FF0000"/>
                          </a:solidFill>
                          <a:effectLst/>
                        </a:rPr>
                        <a:t>Area</a:t>
                      </a:r>
                      <a:r>
                        <a:rPr lang="en-US" sz="2200" dirty="0">
                          <a:solidFill>
                            <a:schemeClr val="tx1"/>
                          </a:solidFill>
                          <a:effectLst/>
                        </a:rPr>
                        <a:t>();</a:t>
                      </a:r>
                      <a:r>
                        <a:rPr lang="kk-KZ" sz="2200" dirty="0">
                          <a:solidFill>
                            <a:schemeClr val="tx1"/>
                          </a:solidFill>
                          <a:effectLst/>
                        </a:rPr>
                        <a:t> </a:t>
                      </a:r>
                      <a:r>
                        <a:rPr lang="en-US" sz="2200" dirty="0">
                          <a:solidFill>
                            <a:schemeClr val="tx1"/>
                          </a:solidFill>
                          <a:effectLst/>
                        </a:rPr>
                        <a:t>}</a:t>
                      </a:r>
                      <a:endParaRPr lang="kk-KZ" sz="2200" dirty="0">
                        <a:solidFill>
                          <a:schemeClr val="tx1"/>
                        </a:solidFill>
                        <a:effectLst/>
                      </a:endParaRPr>
                    </a:p>
                    <a:p>
                      <a:pPr>
                        <a:lnSpc>
                          <a:spcPct val="100000"/>
                        </a:lnSpc>
                        <a:spcAft>
                          <a:spcPts val="0"/>
                        </a:spcAft>
                      </a:pPr>
                      <a:endParaRPr lang="kk-KZ" sz="2200" dirty="0">
                        <a:solidFill>
                          <a:schemeClr val="tx1"/>
                        </a:solidFill>
                        <a:effectLst/>
                      </a:endParaRPr>
                    </a:p>
                    <a:p>
                      <a:pPr>
                        <a:lnSpc>
                          <a:spcPct val="100000"/>
                        </a:lnSpc>
                        <a:spcAft>
                          <a:spcPts val="0"/>
                        </a:spcAft>
                      </a:pPr>
                      <a:r>
                        <a:rPr lang="en-US" sz="2200" dirty="0">
                          <a:solidFill>
                            <a:schemeClr val="tx1"/>
                          </a:solidFill>
                          <a:effectLst/>
                        </a:rPr>
                        <a:t>class </a:t>
                      </a:r>
                      <a:r>
                        <a:rPr lang="en-US" sz="2200" b="1" kern="1200" dirty="0">
                          <a:solidFill>
                            <a:schemeClr val="tx1"/>
                          </a:solidFill>
                          <a:effectLst/>
                          <a:latin typeface="+mn-lt"/>
                          <a:ea typeface="+mn-ea"/>
                          <a:cs typeface="+mn-cs"/>
                        </a:rPr>
                        <a:t>Square : </a:t>
                      </a:r>
                      <a:r>
                        <a:rPr lang="en-US" sz="2200" b="1" kern="1200" dirty="0" err="1">
                          <a:solidFill>
                            <a:schemeClr val="tx1"/>
                          </a:solidFill>
                          <a:effectLst/>
                          <a:latin typeface="+mn-lt"/>
                          <a:ea typeface="+mn-ea"/>
                          <a:cs typeface="+mn-cs"/>
                        </a:rPr>
                        <a:t>ShapesClass</a:t>
                      </a:r>
                      <a:endParaRPr lang="ru-RU" sz="2200" b="1" kern="1200" dirty="0">
                        <a:solidFill>
                          <a:schemeClr val="tx1"/>
                        </a:solidFill>
                        <a:effectLst/>
                        <a:latin typeface="+mn-lt"/>
                        <a:ea typeface="+mn-ea"/>
                        <a:cs typeface="+mn-cs"/>
                      </a:endParaRPr>
                    </a:p>
                    <a:p>
                      <a:pPr>
                        <a:lnSpc>
                          <a:spcPct val="100000"/>
                        </a:lnSpc>
                        <a:spcAft>
                          <a:spcPts val="0"/>
                        </a:spcAft>
                      </a:pPr>
                      <a:r>
                        <a:rPr lang="en-US" sz="2200" dirty="0">
                          <a:solidFill>
                            <a:schemeClr val="tx1"/>
                          </a:solidFill>
                          <a:effectLst/>
                        </a:rPr>
                        <a:t>{    </a:t>
                      </a:r>
                      <a:r>
                        <a:rPr lang="en-US" sz="2200" dirty="0" err="1">
                          <a:solidFill>
                            <a:schemeClr val="tx1"/>
                          </a:solidFill>
                          <a:effectLst/>
                        </a:rPr>
                        <a:t>int</a:t>
                      </a:r>
                      <a:r>
                        <a:rPr lang="en-US" sz="2200" dirty="0">
                          <a:solidFill>
                            <a:schemeClr val="tx1"/>
                          </a:solidFill>
                          <a:effectLst/>
                        </a:rPr>
                        <a:t> side = 0; </a:t>
                      </a:r>
                      <a:endParaRPr lang="ru-RU" sz="2200" dirty="0">
                        <a:solidFill>
                          <a:schemeClr val="tx1"/>
                        </a:solidFill>
                        <a:effectLst/>
                      </a:endParaRPr>
                    </a:p>
                    <a:p>
                      <a:pPr>
                        <a:lnSpc>
                          <a:spcPct val="100000"/>
                        </a:lnSpc>
                        <a:spcAft>
                          <a:spcPts val="0"/>
                        </a:spcAft>
                      </a:pPr>
                      <a:r>
                        <a:rPr lang="en-US" sz="2200" dirty="0">
                          <a:solidFill>
                            <a:schemeClr val="tx1"/>
                          </a:solidFill>
                          <a:effectLst/>
                        </a:rPr>
                        <a:t>    public Square(</a:t>
                      </a:r>
                      <a:r>
                        <a:rPr lang="en-US" sz="2200" dirty="0" err="1">
                          <a:solidFill>
                            <a:schemeClr val="tx1"/>
                          </a:solidFill>
                          <a:effectLst/>
                        </a:rPr>
                        <a:t>int</a:t>
                      </a:r>
                      <a:r>
                        <a:rPr lang="en-US" sz="2200" dirty="0">
                          <a:solidFill>
                            <a:schemeClr val="tx1"/>
                          </a:solidFill>
                          <a:effectLst/>
                        </a:rPr>
                        <a:t> n)</a:t>
                      </a:r>
                      <a:endParaRPr lang="ru-RU" sz="2200" dirty="0">
                        <a:solidFill>
                          <a:schemeClr val="tx1"/>
                        </a:solidFill>
                        <a:effectLst/>
                      </a:endParaRPr>
                    </a:p>
                    <a:p>
                      <a:pPr>
                        <a:lnSpc>
                          <a:spcPct val="100000"/>
                        </a:lnSpc>
                        <a:spcAft>
                          <a:spcPts val="0"/>
                        </a:spcAft>
                      </a:pPr>
                      <a:r>
                        <a:rPr lang="en-US" sz="2200" dirty="0">
                          <a:solidFill>
                            <a:schemeClr val="tx1"/>
                          </a:solidFill>
                          <a:effectLst/>
                        </a:rPr>
                        <a:t>    {</a:t>
                      </a:r>
                      <a:r>
                        <a:rPr lang="kk-KZ" sz="2200" dirty="0">
                          <a:solidFill>
                            <a:schemeClr val="tx1"/>
                          </a:solidFill>
                          <a:effectLst/>
                        </a:rPr>
                        <a:t> </a:t>
                      </a:r>
                      <a:r>
                        <a:rPr lang="en-US" sz="2200" dirty="0">
                          <a:solidFill>
                            <a:schemeClr val="tx1"/>
                          </a:solidFill>
                          <a:effectLst/>
                        </a:rPr>
                        <a:t>        side = n;    }</a:t>
                      </a:r>
                      <a:endParaRPr lang="kk-KZ" sz="2200" dirty="0">
                        <a:solidFill>
                          <a:schemeClr val="tx1"/>
                        </a:solidFill>
                        <a:effectLst/>
                      </a:endParaRPr>
                    </a:p>
                    <a:p>
                      <a:pPr>
                        <a:lnSpc>
                          <a:spcPct val="100000"/>
                        </a:lnSpc>
                        <a:spcAft>
                          <a:spcPts val="0"/>
                        </a:spcAft>
                      </a:pPr>
                      <a:endParaRPr lang="ru-RU" sz="2200" dirty="0">
                        <a:solidFill>
                          <a:schemeClr val="tx1"/>
                        </a:solidFill>
                        <a:effectLst/>
                      </a:endParaRPr>
                    </a:p>
                    <a:p>
                      <a:pPr>
                        <a:lnSpc>
                          <a:spcPct val="100000"/>
                        </a:lnSpc>
                        <a:spcAft>
                          <a:spcPts val="0"/>
                        </a:spcAft>
                      </a:pPr>
                      <a:r>
                        <a:rPr lang="kk-KZ" sz="2200" dirty="0">
                          <a:solidFill>
                            <a:schemeClr val="tx1"/>
                          </a:solidFill>
                          <a:effectLst/>
                        </a:rPr>
                        <a:t>    </a:t>
                      </a:r>
                      <a:r>
                        <a:rPr lang="en-US" sz="2200" dirty="0">
                          <a:solidFill>
                            <a:schemeClr val="tx1"/>
                          </a:solidFill>
                          <a:effectLst/>
                        </a:rPr>
                        <a:t>public </a:t>
                      </a:r>
                      <a:r>
                        <a:rPr lang="en-US" sz="2200" dirty="0">
                          <a:solidFill>
                            <a:schemeClr val="tx1"/>
                          </a:solidFill>
                          <a:effectLst/>
                          <a:highlight>
                            <a:srgbClr val="FFFF00"/>
                          </a:highlight>
                        </a:rPr>
                        <a:t>override</a:t>
                      </a:r>
                      <a:r>
                        <a:rPr lang="en-US" sz="2200" dirty="0">
                          <a:solidFill>
                            <a:schemeClr val="tx1"/>
                          </a:solidFill>
                          <a:effectLst/>
                        </a:rPr>
                        <a:t> </a:t>
                      </a:r>
                      <a:r>
                        <a:rPr lang="en-US" sz="2200" dirty="0" err="1">
                          <a:solidFill>
                            <a:schemeClr val="tx1"/>
                          </a:solidFill>
                          <a:effectLst/>
                        </a:rPr>
                        <a:t>int</a:t>
                      </a:r>
                      <a:r>
                        <a:rPr lang="en-US" sz="2200" dirty="0">
                          <a:solidFill>
                            <a:schemeClr val="tx1"/>
                          </a:solidFill>
                          <a:effectLst/>
                        </a:rPr>
                        <a:t> </a:t>
                      </a:r>
                      <a:r>
                        <a:rPr lang="en-US" sz="2200" dirty="0">
                          <a:solidFill>
                            <a:srgbClr val="FF0000"/>
                          </a:solidFill>
                          <a:effectLst/>
                        </a:rPr>
                        <a:t>Area</a:t>
                      </a:r>
                      <a:r>
                        <a:rPr lang="en-US" sz="2200" dirty="0">
                          <a:solidFill>
                            <a:schemeClr val="tx1"/>
                          </a:solidFill>
                          <a:effectLst/>
                        </a:rPr>
                        <a:t>()</a:t>
                      </a:r>
                      <a:endParaRPr lang="ru-RU" sz="2200" dirty="0">
                        <a:solidFill>
                          <a:schemeClr val="tx1"/>
                        </a:solidFill>
                        <a:effectLst/>
                      </a:endParaRPr>
                    </a:p>
                    <a:p>
                      <a:pPr>
                        <a:lnSpc>
                          <a:spcPct val="100000"/>
                        </a:lnSpc>
                        <a:spcAft>
                          <a:spcPts val="0"/>
                        </a:spcAft>
                      </a:pPr>
                      <a:r>
                        <a:rPr lang="en-US" sz="2200" dirty="0">
                          <a:solidFill>
                            <a:schemeClr val="tx1"/>
                          </a:solidFill>
                          <a:effectLst/>
                        </a:rPr>
                        <a:t>    {        return side * side;</a:t>
                      </a:r>
                      <a:r>
                        <a:rPr lang="kk-KZ" sz="2200" dirty="0">
                          <a:solidFill>
                            <a:schemeClr val="tx1"/>
                          </a:solidFill>
                          <a:effectLst/>
                        </a:rPr>
                        <a:t> </a:t>
                      </a:r>
                      <a:r>
                        <a:rPr lang="en-US" sz="2200" dirty="0">
                          <a:solidFill>
                            <a:schemeClr val="tx1"/>
                          </a:solidFill>
                          <a:effectLst/>
                        </a:rPr>
                        <a:t>    }</a:t>
                      </a:r>
                      <a:endParaRPr lang="ru-RU" sz="2200" dirty="0">
                        <a:solidFill>
                          <a:schemeClr val="tx1"/>
                        </a:solidFill>
                        <a:effectLst/>
                      </a:endParaRPr>
                    </a:p>
                    <a:p>
                      <a:pPr>
                        <a:lnSpc>
                          <a:spcPct val="100000"/>
                        </a:lnSpc>
                        <a:spcAft>
                          <a:spcPts val="0"/>
                        </a:spcAft>
                      </a:pPr>
                      <a:r>
                        <a:rPr lang="en-US" sz="2200" dirty="0">
                          <a:solidFill>
                            <a:schemeClr val="tx1"/>
                          </a:solidFill>
                          <a:effectLst/>
                        </a:rPr>
                        <a:t> </a:t>
                      </a:r>
                      <a:endParaRPr lang="ru-RU" sz="2200" dirty="0">
                        <a:solidFill>
                          <a:schemeClr val="tx1"/>
                        </a:solidFill>
                        <a:effectLst/>
                      </a:endParaRPr>
                    </a:p>
                    <a:p>
                      <a:pPr>
                        <a:lnSpc>
                          <a:spcPct val="100000"/>
                        </a:lnSpc>
                        <a:spcAft>
                          <a:spcPts val="0"/>
                        </a:spcAft>
                      </a:pPr>
                      <a:r>
                        <a:rPr lang="en-US" sz="2200" dirty="0">
                          <a:solidFill>
                            <a:schemeClr val="tx1"/>
                          </a:solidFill>
                          <a:effectLst/>
                        </a:rPr>
                        <a:t>    static void Main() </a:t>
                      </a:r>
                      <a:endParaRPr lang="ru-RU" sz="2200" dirty="0">
                        <a:solidFill>
                          <a:schemeClr val="tx1"/>
                        </a:solidFill>
                        <a:effectLst/>
                      </a:endParaRPr>
                    </a:p>
                    <a:p>
                      <a:pPr>
                        <a:lnSpc>
                          <a:spcPct val="100000"/>
                        </a:lnSpc>
                        <a:spcAft>
                          <a:spcPts val="0"/>
                        </a:spcAft>
                      </a:pPr>
                      <a:r>
                        <a:rPr lang="en-US" sz="2200" dirty="0">
                          <a:solidFill>
                            <a:schemeClr val="tx1"/>
                          </a:solidFill>
                          <a:effectLst/>
                        </a:rPr>
                        <a:t>    {     Square </a:t>
                      </a:r>
                      <a:r>
                        <a:rPr lang="en-US" sz="2200" dirty="0" err="1">
                          <a:solidFill>
                            <a:schemeClr val="tx1"/>
                          </a:solidFill>
                          <a:effectLst/>
                        </a:rPr>
                        <a:t>sq</a:t>
                      </a:r>
                      <a:r>
                        <a:rPr lang="en-US" sz="2200" dirty="0">
                          <a:solidFill>
                            <a:schemeClr val="tx1"/>
                          </a:solidFill>
                          <a:effectLst/>
                        </a:rPr>
                        <a:t> = new Square(12);</a:t>
                      </a:r>
                      <a:endParaRPr lang="ru-RU" sz="2200" dirty="0">
                        <a:solidFill>
                          <a:schemeClr val="tx1"/>
                        </a:solidFill>
                        <a:effectLst/>
                      </a:endParaRPr>
                    </a:p>
                    <a:p>
                      <a:pPr>
                        <a:lnSpc>
                          <a:spcPct val="100000"/>
                        </a:lnSpc>
                        <a:spcAft>
                          <a:spcPts val="0"/>
                        </a:spcAft>
                      </a:pPr>
                      <a:r>
                        <a:rPr lang="en-US" sz="2200" dirty="0">
                          <a:solidFill>
                            <a:schemeClr val="tx1"/>
                          </a:solidFill>
                          <a:effectLst/>
                        </a:rPr>
                        <a:t>       </a:t>
                      </a:r>
                      <a:r>
                        <a:rPr lang="kk-KZ" sz="2200" dirty="0">
                          <a:solidFill>
                            <a:schemeClr val="tx1"/>
                          </a:solidFill>
                          <a:effectLst/>
                        </a:rPr>
                        <a:t>  </a:t>
                      </a:r>
                      <a:r>
                        <a:rPr lang="en-US" sz="2200" dirty="0">
                          <a:solidFill>
                            <a:schemeClr val="tx1"/>
                          </a:solidFill>
                          <a:effectLst/>
                        </a:rPr>
                        <a:t> </a:t>
                      </a:r>
                      <a:r>
                        <a:rPr lang="en-US" sz="2200" dirty="0" err="1">
                          <a:solidFill>
                            <a:schemeClr val="tx1"/>
                          </a:solidFill>
                          <a:effectLst/>
                        </a:rPr>
                        <a:t>Console.WriteLine</a:t>
                      </a:r>
                      <a:r>
                        <a:rPr lang="en-US" sz="2200" dirty="0">
                          <a:solidFill>
                            <a:schemeClr val="tx1"/>
                          </a:solidFill>
                          <a:effectLst/>
                        </a:rPr>
                        <a:t>("Area of the square = {0}", </a:t>
                      </a:r>
                      <a:r>
                        <a:rPr lang="en-US" sz="2200" dirty="0" err="1">
                          <a:solidFill>
                            <a:schemeClr val="tx1"/>
                          </a:solidFill>
                          <a:effectLst/>
                        </a:rPr>
                        <a:t>sq.Area</a:t>
                      </a:r>
                      <a:r>
                        <a:rPr lang="en-US" sz="2200" dirty="0">
                          <a:solidFill>
                            <a:schemeClr val="tx1"/>
                          </a:solidFill>
                          <a:effectLst/>
                        </a:rPr>
                        <a:t>());</a:t>
                      </a:r>
                      <a:endParaRPr lang="ru-RU" sz="2200" dirty="0">
                        <a:solidFill>
                          <a:schemeClr val="tx1"/>
                        </a:solidFill>
                        <a:effectLst/>
                      </a:endParaRPr>
                    </a:p>
                    <a:p>
                      <a:pPr>
                        <a:lnSpc>
                          <a:spcPct val="100000"/>
                        </a:lnSpc>
                        <a:spcAft>
                          <a:spcPts val="0"/>
                        </a:spcAft>
                      </a:pPr>
                      <a:r>
                        <a:rPr lang="en-US" sz="2200" dirty="0">
                          <a:solidFill>
                            <a:schemeClr val="tx1"/>
                          </a:solidFill>
                          <a:effectLst/>
                        </a:rPr>
                        <a:t>    }</a:t>
                      </a:r>
                      <a:endParaRPr lang="ru-RU" sz="2200" dirty="0">
                        <a:solidFill>
                          <a:schemeClr val="tx1"/>
                        </a:solidFill>
                        <a:effectLst/>
                      </a:endParaRPr>
                    </a:p>
                    <a:p>
                      <a:pPr>
                        <a:lnSpc>
                          <a:spcPct val="100000"/>
                        </a:lnSpc>
                        <a:spcAft>
                          <a:spcPts val="0"/>
                        </a:spcAft>
                      </a:pPr>
                      <a:r>
                        <a:rPr lang="en-US" sz="2200" dirty="0">
                          <a:solidFill>
                            <a:schemeClr val="tx1"/>
                          </a:solidFill>
                          <a:effectLst/>
                        </a:rPr>
                        <a:t>}</a:t>
                      </a:r>
                      <a:endParaRPr lang="ru-RU" sz="2200" dirty="0">
                        <a:solidFill>
                          <a:schemeClr val="tx1"/>
                        </a:solidFill>
                        <a:effectLst/>
                      </a:endParaRPr>
                    </a:p>
                    <a:p>
                      <a:pPr>
                        <a:lnSpc>
                          <a:spcPct val="100000"/>
                        </a:lnSpc>
                        <a:spcAft>
                          <a:spcPts val="0"/>
                        </a:spcAft>
                      </a:pPr>
                      <a:r>
                        <a:rPr lang="en-US" sz="2200" dirty="0">
                          <a:solidFill>
                            <a:srgbClr val="92D050"/>
                          </a:solidFill>
                          <a:effectLst/>
                          <a:latin typeface="Times New Roman" panose="02020603050405020304" pitchFamily="18" charset="0"/>
                          <a:cs typeface="Times New Roman" panose="02020603050405020304" pitchFamily="18" charset="0"/>
                        </a:rPr>
                        <a:t>// Output: Area of the square = 144</a:t>
                      </a:r>
                      <a:endParaRPr lang="ru-RU" sz="2200" dirty="0">
                        <a:solidFill>
                          <a:srgbClr val="92D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2295" marR="52295" marT="0" marB="0">
                    <a:solidFill>
                      <a:schemeClr val="bg1"/>
                    </a:solidFill>
                  </a:tcPr>
                </a:tc>
                <a:extLst>
                  <a:ext uri="{0D108BD9-81ED-4DB2-BD59-A6C34878D82A}">
                    <a16:rowId xmlns:a16="http://schemas.microsoft.com/office/drawing/2014/main" val="3024698654"/>
                  </a:ext>
                </a:extLst>
              </a:tr>
            </a:tbl>
          </a:graphicData>
        </a:graphic>
      </p:graphicFrame>
    </p:spTree>
    <p:extLst>
      <p:ext uri="{BB962C8B-B14F-4D97-AF65-F5344CB8AC3E}">
        <p14:creationId xmlns:p14="http://schemas.microsoft.com/office/powerpoint/2010/main" val="1815145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BEFB758-EDD3-4AD3-AAFD-D81405B29D0B}"/>
              </a:ext>
            </a:extLst>
          </p:cNvPr>
          <p:cNvSpPr/>
          <p:nvPr/>
        </p:nvSpPr>
        <p:spPr>
          <a:xfrm>
            <a:off x="256776" y="857496"/>
            <a:ext cx="8064896" cy="5146409"/>
          </a:xfrm>
          <a:prstGeom prst="rect">
            <a:avLst/>
          </a:prstGeom>
          <a:solidFill>
            <a:schemeClr val="tx2">
              <a:lumMod val="75000"/>
            </a:schemeClr>
          </a:solidFill>
        </p:spPr>
        <p:txBody>
          <a:bodyPr wrap="square">
            <a:spAutoFit/>
          </a:bodyPr>
          <a:lstStyle/>
          <a:p>
            <a:pPr indent="450215" algn="just">
              <a:lnSpc>
                <a:spcPct val="107000"/>
              </a:lnSpc>
              <a:spcAft>
                <a:spcPts val="0"/>
              </a:spcAft>
            </a:pPr>
            <a:r>
              <a:rPr lang="ru-RU" sz="2200" b="1" dirty="0" err="1">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Абстрактылы</a:t>
            </a:r>
            <a:r>
              <a:rPr lang="ru-RU" sz="2200" b="1"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b="1" dirty="0" err="1">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класстар</a:t>
            </a:r>
            <a:r>
              <a:rPr lang="ru-RU" sz="22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келес</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і мүмкіндіктерді үсынады</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buSzPts val="1000"/>
              <a:tabLst>
                <a:tab pos="457200" algn="l"/>
              </a:tabLst>
            </a:pP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 </a:t>
            </a:r>
            <a:r>
              <a:rPr lang="ru-RU"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Абстрактылы</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класст</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ың </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экземпляры</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 құруға болмайды</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buSzPts val="1000"/>
              <a:tabLst>
                <a:tab pos="457200" algn="l"/>
              </a:tabLst>
            </a:pP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 </a:t>
            </a:r>
            <a:r>
              <a:rPr lang="ru-RU"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Абстрактылы</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класс </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құрамында  болуы мүмкін: </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абстракт</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лы әдістер  және қол жеткізу әдістері</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buSzPts val="1000"/>
              <a:tabLst>
                <a:tab pos="457200" algn="l"/>
              </a:tabLst>
            </a:pP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3) </a:t>
            </a:r>
            <a:r>
              <a:rPr lang="ru-RU"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Абстрактылы</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класст</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ы </a:t>
            </a:r>
            <a:r>
              <a:rPr lang="ru-RU" sz="2200" b="1" dirty="0" err="1">
                <a:solidFill>
                  <a:srgbClr val="FFC000"/>
                </a:solidFill>
                <a:latin typeface="Times New Roman" panose="02020603050405020304" pitchFamily="18" charset="0"/>
                <a:cs typeface="Times New Roman" panose="02020603050405020304" pitchFamily="18" charset="0"/>
                <a:hlinkClick r:id="rId2"/>
              </a:rPr>
              <a:t>sealed</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модификаторымен өзгертуге болмайды</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indent="575945" algn="just">
              <a:lnSpc>
                <a:spcPct val="107000"/>
              </a:lnSpc>
              <a:spcAft>
                <a:spcPts val="0"/>
              </a:spcAft>
            </a:pPr>
            <a:r>
              <a:rPr lang="ru-RU" sz="2200" b="1"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200" b="1"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s</a:t>
            </a:r>
            <a:r>
              <a:rPr lang="ru-RU" sz="2200" b="1" dirty="0" err="1">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ealed</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модификатор</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кластың мұралануына рұқсат бермейді, ал </a:t>
            </a:r>
            <a:endParaRPr lang="ru-RU" sz="2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indent="575945" algn="just">
              <a:lnSpc>
                <a:spcPct val="107000"/>
              </a:lnSpc>
              <a:spcAft>
                <a:spcPts val="0"/>
              </a:spcAft>
            </a:pPr>
            <a:r>
              <a:rPr lang="kk-KZ" sz="2200" b="1"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 abstract</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модификаторы класстың міндетті түрде туынды кластарының болу керектігін көрсетеді.</a:t>
            </a:r>
            <a:endParaRPr lang="ru-RU" sz="2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buSzPts val="1000"/>
              <a:tabLst>
                <a:tab pos="457200" algn="l"/>
              </a:tabLst>
            </a:pP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4) </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Абстрактылы класстан туындаған  абстрактылы емес, яғни </a:t>
            </a:r>
            <a:r>
              <a:rPr lang="kk-KZ" sz="2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туынды класс</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мұраға берілген барлық абстрактылы әдістер мен қол жеткізу әдістерінің </a:t>
            </a:r>
            <a:r>
              <a:rPr lang="kk-KZ" sz="2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нақты жүзеге асырылуын</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қамтамасз етуі тиіс.</a:t>
            </a:r>
            <a:endParaRPr lang="ru-RU" sz="2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D9DCF351-C52B-4FA0-A7B7-11D96F626773}"/>
              </a:ext>
            </a:extLst>
          </p:cNvPr>
          <p:cNvSpPr/>
          <p:nvPr/>
        </p:nvSpPr>
        <p:spPr>
          <a:xfrm>
            <a:off x="32404" y="421213"/>
            <a:ext cx="8280920" cy="461665"/>
          </a:xfrm>
          <a:prstGeom prst="rect">
            <a:avLst/>
          </a:prstGeom>
        </p:spPr>
        <p:txBody>
          <a:bodyPr wrap="square">
            <a:spAutoFit/>
          </a:bodyPr>
          <a:lstStyle/>
          <a:p>
            <a:pPr indent="457200"/>
            <a:r>
              <a:rPr lang="kk-KZ" altLang="ru-RU" sz="2400" b="1" dirty="0">
                <a:solidFill>
                  <a:srgbClr val="FFC000"/>
                </a:solidFill>
                <a:latin typeface="Times New Roman" panose="02020603050405020304" pitchFamily="18" charset="0"/>
                <a:ea typeface="Calibri" panose="020F0502020204030204" pitchFamily="34" charset="0"/>
                <a:cs typeface="Times New Roman" panose="02020603050405020304" pitchFamily="18" charset="0"/>
              </a:rPr>
              <a:t>abstract </a:t>
            </a:r>
            <a:r>
              <a:rPr lang="ru-RU" sz="2400" b="1" dirty="0" err="1">
                <a:solidFill>
                  <a:srgbClr val="FFC000"/>
                </a:solidFill>
                <a:latin typeface="Times New Roman" pitchFamily="18" charset="0"/>
                <a:cs typeface="Times New Roman" pitchFamily="18" charset="0"/>
              </a:rPr>
              <a:t>модификаторлары</a:t>
            </a:r>
            <a:endParaRPr lang="ru-RU" sz="2400" b="1"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3032190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D9DCF351-C52B-4FA0-A7B7-11D96F626773}"/>
              </a:ext>
            </a:extLst>
          </p:cNvPr>
          <p:cNvSpPr/>
          <p:nvPr/>
        </p:nvSpPr>
        <p:spPr>
          <a:xfrm>
            <a:off x="32404" y="421213"/>
            <a:ext cx="8280920" cy="461665"/>
          </a:xfrm>
          <a:prstGeom prst="rect">
            <a:avLst/>
          </a:prstGeom>
        </p:spPr>
        <p:txBody>
          <a:bodyPr wrap="square">
            <a:spAutoFit/>
          </a:bodyPr>
          <a:lstStyle/>
          <a:p>
            <a:pPr indent="457200"/>
            <a:r>
              <a:rPr lang="kk-KZ" altLang="ru-RU" sz="2400" b="1" dirty="0">
                <a:solidFill>
                  <a:srgbClr val="FFC000"/>
                </a:solidFill>
                <a:latin typeface="Times New Roman" panose="02020603050405020304" pitchFamily="18" charset="0"/>
                <a:ea typeface="Calibri" panose="020F0502020204030204" pitchFamily="34" charset="0"/>
                <a:cs typeface="Times New Roman" panose="02020603050405020304" pitchFamily="18" charset="0"/>
              </a:rPr>
              <a:t>abstract </a:t>
            </a:r>
            <a:r>
              <a:rPr lang="ru-RU" sz="2400" b="1" dirty="0" err="1">
                <a:solidFill>
                  <a:srgbClr val="FFC000"/>
                </a:solidFill>
                <a:latin typeface="Times New Roman" pitchFamily="18" charset="0"/>
                <a:cs typeface="Times New Roman" pitchFamily="18" charset="0"/>
              </a:rPr>
              <a:t>модификаторлары</a:t>
            </a:r>
            <a:endParaRPr lang="ru-RU" sz="2400" b="1" dirty="0">
              <a:solidFill>
                <a:srgbClr val="FFC000"/>
              </a:solidFill>
              <a:latin typeface="Times New Roman" pitchFamily="18" charset="0"/>
              <a:cs typeface="Times New Roman" pitchFamily="18" charset="0"/>
            </a:endParaRPr>
          </a:p>
        </p:txBody>
      </p:sp>
      <p:sp>
        <p:nvSpPr>
          <p:cNvPr id="4" name="Rectangle 1">
            <a:extLst>
              <a:ext uri="{FF2B5EF4-FFF2-40B4-BE49-F238E27FC236}">
                <a16:creationId xmlns:a16="http://schemas.microsoft.com/office/drawing/2014/main" id="{BC77B3BA-C7FD-4916-B29C-8F8824EEBEE5}"/>
              </a:ext>
            </a:extLst>
          </p:cNvPr>
          <p:cNvSpPr>
            <a:spLocks noChangeArrowheads="1"/>
          </p:cNvSpPr>
          <p:nvPr/>
        </p:nvSpPr>
        <p:spPr bwMode="auto">
          <a:xfrm>
            <a:off x="467544" y="940078"/>
            <a:ext cx="8136904" cy="1107996"/>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0" fontAlgn="base" latinLnBrk="0" hangingPunct="0">
              <a:lnSpc>
                <a:spcPct val="100000"/>
              </a:lnSpc>
              <a:spcBef>
                <a:spcPct val="0"/>
              </a:spcBef>
              <a:spcAft>
                <a:spcPct val="0"/>
              </a:spcAft>
              <a:buClrTx/>
              <a:buSzTx/>
              <a:buFontTx/>
              <a:buNone/>
              <a:tabLst/>
            </a:pPr>
            <a:r>
              <a:rPr kumimoji="0" lang="ru-RU" altLang="ru-RU" sz="2200" b="1" i="0" u="none" strike="noStrike" cap="none" normalizeH="0" baseline="0" dirty="0" err="1">
                <a:ln>
                  <a:noFill/>
                </a:ln>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abstract</a:t>
            </a:r>
            <a:r>
              <a:rPr kumimoji="0" lang="ru-RU" altLang="ru-RU" sz="2200" b="0" i="0" u="none" strike="noStrike" cap="none" normalizeH="0" baseline="0" dirty="0">
                <a:ln>
                  <a:noFill/>
                </a:ln>
                <a:solidFill>
                  <a:schemeClr val="bg1"/>
                </a:solidFill>
                <a:effectLst/>
                <a:ea typeface="Times New Roman" panose="02020603050405020304" pitchFamily="18" charset="0"/>
              </a:rPr>
              <a:t> модификатор</a:t>
            </a:r>
            <a:r>
              <a:rPr kumimoji="0" lang="kk-KZ" altLang="ru-RU" sz="22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ы әдіс  пен қасиетке қолданылған кезде осы әдіс  пен қасиеттің жүзеге асырылуы жоқ екенін көрсетеді.</a:t>
            </a:r>
            <a:endParaRPr kumimoji="0" lang="kk-KZ" altLang="ru-RU" sz="2200" b="0" i="0" u="none" strike="noStrike" cap="none" normalizeH="0" baseline="0" dirty="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2935072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D9DCF351-C52B-4FA0-A7B7-11D96F626773}"/>
              </a:ext>
            </a:extLst>
          </p:cNvPr>
          <p:cNvSpPr/>
          <p:nvPr/>
        </p:nvSpPr>
        <p:spPr>
          <a:xfrm>
            <a:off x="32404" y="421213"/>
            <a:ext cx="8280920" cy="461665"/>
          </a:xfrm>
          <a:prstGeom prst="rect">
            <a:avLst/>
          </a:prstGeom>
        </p:spPr>
        <p:txBody>
          <a:bodyPr wrap="square">
            <a:spAutoFit/>
          </a:bodyPr>
          <a:lstStyle/>
          <a:p>
            <a:pPr indent="457200"/>
            <a:r>
              <a:rPr lang="kk-KZ" altLang="ru-RU" sz="2400" b="1" dirty="0">
                <a:solidFill>
                  <a:srgbClr val="FFC000"/>
                </a:solidFill>
                <a:latin typeface="Times New Roman" panose="02020603050405020304" pitchFamily="18" charset="0"/>
                <a:ea typeface="Calibri" panose="020F0502020204030204" pitchFamily="34" charset="0"/>
                <a:cs typeface="Times New Roman" panose="02020603050405020304" pitchFamily="18" charset="0"/>
              </a:rPr>
              <a:t>abstract </a:t>
            </a:r>
            <a:r>
              <a:rPr lang="ru-RU" sz="2400" b="1" dirty="0" err="1">
                <a:solidFill>
                  <a:srgbClr val="FFC000"/>
                </a:solidFill>
                <a:latin typeface="Times New Roman" pitchFamily="18" charset="0"/>
                <a:cs typeface="Times New Roman" pitchFamily="18" charset="0"/>
              </a:rPr>
              <a:t>модификаторлары</a:t>
            </a:r>
            <a:endParaRPr lang="ru-RU" sz="2400" b="1" dirty="0">
              <a:solidFill>
                <a:srgbClr val="FFC000"/>
              </a:solidFill>
              <a:latin typeface="Times New Roman" pitchFamily="18" charset="0"/>
              <a:cs typeface="Times New Roman" pitchFamily="18" charset="0"/>
            </a:endParaRPr>
          </a:p>
        </p:txBody>
      </p:sp>
      <p:sp>
        <p:nvSpPr>
          <p:cNvPr id="5" name="Прямоугольник 4">
            <a:extLst>
              <a:ext uri="{FF2B5EF4-FFF2-40B4-BE49-F238E27FC236}">
                <a16:creationId xmlns:a16="http://schemas.microsoft.com/office/drawing/2014/main" id="{5E76F6E1-3AD9-4A76-9A08-0C05BC2A01A0}"/>
              </a:ext>
            </a:extLst>
          </p:cNvPr>
          <p:cNvSpPr/>
          <p:nvPr/>
        </p:nvSpPr>
        <p:spPr>
          <a:xfrm>
            <a:off x="251520" y="892861"/>
            <a:ext cx="8280920" cy="2824491"/>
          </a:xfrm>
          <a:prstGeom prst="rect">
            <a:avLst/>
          </a:prstGeom>
        </p:spPr>
        <p:txBody>
          <a:bodyPr wrap="square">
            <a:spAutoFit/>
          </a:bodyPr>
          <a:lstStyle/>
          <a:p>
            <a:pPr indent="450215" algn="just">
              <a:lnSpc>
                <a:spcPct val="107000"/>
              </a:lnSpc>
              <a:spcAft>
                <a:spcPts val="0"/>
              </a:spcAft>
            </a:pPr>
            <a:r>
              <a:rPr lang="ru-RU" sz="2200" b="1" dirty="0" err="1">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Абстрактылы</a:t>
            </a:r>
            <a:r>
              <a:rPr lang="kk-KZ" sz="2200" b="1"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 әдістер  </a:t>
            </a:r>
            <a:r>
              <a:rPr lang="ru-RU"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келес</a:t>
            </a:r>
            <a:r>
              <a:rPr lang="kk-KZ"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і мүмкіндіктерді үсынады</a:t>
            </a:r>
            <a:r>
              <a:rPr lang="ru-RU"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just">
              <a:spcAft>
                <a:spcPts val="0"/>
              </a:spcAft>
              <a:buSzPts val="1000"/>
              <a:tabLst>
                <a:tab pos="457200" algn="l"/>
              </a:tabLst>
            </a:pPr>
            <a:r>
              <a:rPr lang="en-US" sz="2200" dirty="0">
                <a:solidFill>
                  <a:schemeClr val="bg1"/>
                </a:solidFill>
                <a:latin typeface="Times New Roman" panose="02020603050405020304" pitchFamily="18" charset="0"/>
                <a:ea typeface="Times New Roman" panose="02020603050405020304" pitchFamily="18" charset="0"/>
              </a:rPr>
              <a:t>1) </a:t>
            </a:r>
            <a:r>
              <a:rPr lang="ru-RU" sz="2200" dirty="0" err="1">
                <a:solidFill>
                  <a:schemeClr val="bg1"/>
                </a:solidFill>
                <a:latin typeface="Times New Roman" panose="02020603050405020304" pitchFamily="18" charset="0"/>
                <a:ea typeface="Times New Roman" panose="02020603050405020304" pitchFamily="18" charset="0"/>
              </a:rPr>
              <a:t>Абстрактылы</a:t>
            </a:r>
            <a:r>
              <a:rPr lang="ru-RU" sz="2200" b="1" dirty="0">
                <a:solidFill>
                  <a:schemeClr val="bg1"/>
                </a:solidFill>
                <a:latin typeface="Times New Roman" panose="02020603050405020304" pitchFamily="18" charset="0"/>
                <a:ea typeface="Times New Roman" panose="02020603050405020304" pitchFamily="18" charset="0"/>
              </a:rPr>
              <a:t> </a:t>
            </a:r>
            <a:r>
              <a:rPr lang="kk-KZ" sz="2200" dirty="0">
                <a:solidFill>
                  <a:schemeClr val="bg1"/>
                </a:solidFill>
                <a:latin typeface="Times New Roman" panose="02020603050405020304" pitchFamily="18" charset="0"/>
                <a:ea typeface="Times New Roman" panose="02020603050405020304" pitchFamily="18" charset="0"/>
              </a:rPr>
              <a:t>әдіс</a:t>
            </a:r>
            <a:r>
              <a:rPr lang="ru-RU" sz="2200" dirty="0">
                <a:solidFill>
                  <a:schemeClr val="bg1"/>
                </a:solidFill>
                <a:latin typeface="Times New Roman" panose="02020603050405020304" pitchFamily="18" charset="0"/>
                <a:ea typeface="Times New Roman" panose="02020603050405020304" pitchFamily="18" charset="0"/>
              </a:rPr>
              <a:t> виртуал</a:t>
            </a:r>
            <a:r>
              <a:rPr lang="kk-KZ" sz="2200" dirty="0">
                <a:solidFill>
                  <a:schemeClr val="bg1"/>
                </a:solidFill>
                <a:latin typeface="Times New Roman" panose="02020603050405020304" pitchFamily="18" charset="0"/>
                <a:ea typeface="Times New Roman" panose="02020603050405020304" pitchFamily="18" charset="0"/>
              </a:rPr>
              <a:t>ды әдісті сипаттайды</a:t>
            </a:r>
            <a:r>
              <a:rPr lang="ru-RU" sz="2200" dirty="0">
                <a:solidFill>
                  <a:schemeClr val="bg1"/>
                </a:solidFill>
                <a:latin typeface="Times New Roman" panose="02020603050405020304" pitchFamily="18" charset="0"/>
                <a:ea typeface="Times New Roman" panose="02020603050405020304" pitchFamily="18" charset="0"/>
              </a:rPr>
              <a:t>.</a:t>
            </a:r>
          </a:p>
          <a:p>
            <a:pPr lvl="0" algn="just">
              <a:spcAft>
                <a:spcPts val="0"/>
              </a:spcAft>
              <a:buSzPts val="1000"/>
              <a:tabLst>
                <a:tab pos="457200" algn="l"/>
              </a:tabLst>
            </a:pPr>
            <a:r>
              <a:rPr lang="en-US" sz="2200" dirty="0">
                <a:solidFill>
                  <a:schemeClr val="bg1"/>
                </a:solidFill>
                <a:latin typeface="Times New Roman" panose="02020603050405020304" pitchFamily="18" charset="0"/>
                <a:ea typeface="Times New Roman" panose="02020603050405020304" pitchFamily="18" charset="0"/>
              </a:rPr>
              <a:t>2) </a:t>
            </a:r>
            <a:r>
              <a:rPr lang="ru-RU" sz="2200" dirty="0" err="1">
                <a:solidFill>
                  <a:schemeClr val="bg1"/>
                </a:solidFill>
                <a:latin typeface="Times New Roman" panose="02020603050405020304" pitchFamily="18" charset="0"/>
                <a:ea typeface="Times New Roman" panose="02020603050405020304" pitchFamily="18" charset="0"/>
              </a:rPr>
              <a:t>Абстрактылы</a:t>
            </a:r>
            <a:r>
              <a:rPr lang="ru-RU" sz="2200" b="1" dirty="0">
                <a:solidFill>
                  <a:schemeClr val="bg1"/>
                </a:solidFill>
                <a:latin typeface="Times New Roman" panose="02020603050405020304" pitchFamily="18" charset="0"/>
                <a:ea typeface="Times New Roman" panose="02020603050405020304" pitchFamily="18" charset="0"/>
              </a:rPr>
              <a:t> </a:t>
            </a:r>
            <a:r>
              <a:rPr lang="kk-KZ" sz="2200" dirty="0">
                <a:solidFill>
                  <a:schemeClr val="bg1"/>
                </a:solidFill>
                <a:latin typeface="Times New Roman" panose="02020603050405020304" pitchFamily="18" charset="0"/>
                <a:ea typeface="Times New Roman" panose="02020603050405020304" pitchFamily="18" charset="0"/>
              </a:rPr>
              <a:t>әдістерді жариялау тек </a:t>
            </a:r>
            <a:r>
              <a:rPr lang="ru-RU" sz="2200" dirty="0" err="1">
                <a:solidFill>
                  <a:schemeClr val="bg1"/>
                </a:solidFill>
                <a:latin typeface="Times New Roman" panose="02020603050405020304" pitchFamily="18" charset="0"/>
                <a:ea typeface="Times New Roman" panose="02020603050405020304" pitchFamily="18" charset="0"/>
              </a:rPr>
              <a:t>абстрактылы</a:t>
            </a:r>
            <a:r>
              <a:rPr lang="ru-RU" sz="2200" dirty="0">
                <a:solidFill>
                  <a:schemeClr val="bg1"/>
                </a:solidFill>
                <a:latin typeface="Times New Roman" panose="02020603050405020304" pitchFamily="18" charset="0"/>
                <a:ea typeface="Times New Roman" panose="02020603050405020304" pitchFamily="18" charset="0"/>
              </a:rPr>
              <a:t> </a:t>
            </a:r>
            <a:r>
              <a:rPr lang="kk-KZ" sz="2200" dirty="0">
                <a:solidFill>
                  <a:schemeClr val="bg1"/>
                </a:solidFill>
                <a:latin typeface="Times New Roman" panose="02020603050405020304" pitchFamily="18" charset="0"/>
                <a:ea typeface="Times New Roman" panose="02020603050405020304" pitchFamily="18" charset="0"/>
              </a:rPr>
              <a:t>класстарда орындалады</a:t>
            </a:r>
            <a:endParaRPr lang="ru-RU" sz="2200" dirty="0">
              <a:solidFill>
                <a:schemeClr val="bg1"/>
              </a:solidFill>
              <a:latin typeface="Times New Roman" panose="02020603050405020304" pitchFamily="18" charset="0"/>
              <a:ea typeface="Times New Roman" panose="02020603050405020304" pitchFamily="18" charset="0"/>
            </a:endParaRPr>
          </a:p>
          <a:p>
            <a:pPr lvl="0" algn="just">
              <a:spcAft>
                <a:spcPts val="0"/>
              </a:spcAft>
              <a:buSzPts val="1000"/>
              <a:tabLst>
                <a:tab pos="457200" algn="l"/>
              </a:tabLst>
            </a:pPr>
            <a:r>
              <a:rPr lang="en-US" sz="2200" b="1" dirty="0">
                <a:solidFill>
                  <a:schemeClr val="bg1"/>
                </a:solidFill>
                <a:latin typeface="Times New Roman" panose="02020603050405020304" pitchFamily="18" charset="0"/>
                <a:ea typeface="Times New Roman" panose="02020603050405020304" pitchFamily="18" charset="0"/>
              </a:rPr>
              <a:t>3) </a:t>
            </a:r>
            <a:r>
              <a:rPr lang="ru-RU" sz="2200" dirty="0" err="1">
                <a:solidFill>
                  <a:schemeClr val="bg1"/>
                </a:solidFill>
                <a:latin typeface="Times New Roman" panose="02020603050405020304" pitchFamily="18" charset="0"/>
                <a:ea typeface="Times New Roman" panose="02020603050405020304" pitchFamily="18" charset="0"/>
              </a:rPr>
              <a:t>Абстрактылы</a:t>
            </a:r>
            <a:r>
              <a:rPr lang="ru-RU" sz="2200" b="1" dirty="0">
                <a:solidFill>
                  <a:schemeClr val="bg1"/>
                </a:solidFill>
                <a:latin typeface="Times New Roman" panose="02020603050405020304" pitchFamily="18" charset="0"/>
                <a:ea typeface="Times New Roman" panose="02020603050405020304" pitchFamily="18" charset="0"/>
              </a:rPr>
              <a:t> </a:t>
            </a:r>
            <a:r>
              <a:rPr lang="kk-KZ" sz="2200" dirty="0">
                <a:solidFill>
                  <a:schemeClr val="bg1"/>
                </a:solidFill>
                <a:latin typeface="Times New Roman" panose="02020603050405020304" pitchFamily="18" charset="0"/>
                <a:ea typeface="Times New Roman" panose="02020603050405020304" pitchFamily="18" charset="0"/>
              </a:rPr>
              <a:t>әдісті жариялағанда </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нақты</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орындалуы</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қамтамасыз</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ет</a:t>
            </a:r>
            <a:r>
              <a:rPr lang="kk-KZ" sz="2200" dirty="0">
                <a:solidFill>
                  <a:schemeClr val="bg1"/>
                </a:solidFill>
                <a:latin typeface="Times New Roman" panose="02020603050405020304" pitchFamily="18" charset="0"/>
                <a:ea typeface="Times New Roman" panose="02020603050405020304" pitchFamily="18" charset="0"/>
              </a:rPr>
              <a:t>ілмегендіктен</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әдіс</a:t>
            </a:r>
            <a:r>
              <a:rPr lang="kk-KZ" sz="2200" dirty="0">
                <a:solidFill>
                  <a:schemeClr val="bg1"/>
                </a:solidFill>
                <a:latin typeface="Times New Roman" panose="02020603050405020304" pitchFamily="18" charset="0"/>
                <a:ea typeface="Times New Roman" panose="02020603050405020304" pitchFamily="18" charset="0"/>
              </a:rPr>
              <a:t>тің</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денесі</a:t>
            </a:r>
            <a:r>
              <a:rPr lang="ru-RU" sz="2200" dirty="0">
                <a:solidFill>
                  <a:schemeClr val="bg1"/>
                </a:solidFill>
                <a:latin typeface="Times New Roman" panose="02020603050405020304" pitchFamily="18" charset="0"/>
                <a:ea typeface="Times New Roman" panose="02020603050405020304" pitchFamily="18" charset="0"/>
              </a:rPr>
              <a:t> </a:t>
            </a:r>
            <a:r>
              <a:rPr lang="kk-KZ" sz="2200" dirty="0">
                <a:solidFill>
                  <a:schemeClr val="bg1"/>
                </a:solidFill>
                <a:latin typeface="Times New Roman" panose="02020603050405020304" pitchFamily="18" charset="0"/>
                <a:ea typeface="Times New Roman" panose="02020603050405020304" pitchFamily="18" charset="0"/>
              </a:rPr>
              <a:t>болмайды</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әдіс</a:t>
            </a:r>
            <a:r>
              <a:rPr lang="kk-KZ" sz="2200" dirty="0">
                <a:solidFill>
                  <a:schemeClr val="bg1"/>
                </a:solidFill>
                <a:latin typeface="Times New Roman" panose="02020603050405020304" pitchFamily="18" charset="0"/>
                <a:ea typeface="Times New Roman" panose="02020603050405020304" pitchFamily="18" charset="0"/>
              </a:rPr>
              <a:t>ті жариялау </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нүктелі</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үтірмен</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аяқталады</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және</a:t>
            </a:r>
            <a:r>
              <a:rPr lang="ru-RU" sz="2200" dirty="0">
                <a:solidFill>
                  <a:schemeClr val="bg1"/>
                </a:solidFill>
                <a:latin typeface="Times New Roman" panose="02020603050405020304" pitchFamily="18" charset="0"/>
                <a:ea typeface="Times New Roman" panose="02020603050405020304" pitchFamily="18" charset="0"/>
              </a:rPr>
              <a:t> </a:t>
            </a:r>
            <a:r>
              <a:rPr lang="kk-KZ" sz="2200" dirty="0">
                <a:solidFill>
                  <a:schemeClr val="bg1"/>
                </a:solidFill>
                <a:latin typeface="Times New Roman" panose="02020603050405020304" pitchFamily="18" charset="0"/>
                <a:ea typeface="Times New Roman" panose="02020603050405020304" pitchFamily="18" charset="0"/>
              </a:rPr>
              <a:t>одан кейін </a:t>
            </a:r>
            <a:r>
              <a:rPr lang="ru-RU" sz="2200" dirty="0">
                <a:solidFill>
                  <a:schemeClr val="bg1"/>
                </a:solidFill>
                <a:latin typeface="Times New Roman" panose="02020603050405020304" pitchFamily="18" charset="0"/>
                <a:ea typeface="Times New Roman" panose="02020603050405020304" pitchFamily="18" charset="0"/>
              </a:rPr>
              <a:t>фигур</a:t>
            </a:r>
            <a:r>
              <a:rPr lang="kk-KZ" sz="2200" dirty="0">
                <a:solidFill>
                  <a:schemeClr val="bg1"/>
                </a:solidFill>
                <a:latin typeface="Times New Roman" panose="02020603050405020304" pitchFamily="18" charset="0"/>
                <a:ea typeface="Times New Roman" panose="02020603050405020304" pitchFamily="18" charset="0"/>
              </a:rPr>
              <a:t>алы </a:t>
            </a:r>
            <a:r>
              <a:rPr lang="ru-RU" sz="2200" dirty="0" err="1">
                <a:solidFill>
                  <a:schemeClr val="bg1"/>
                </a:solidFill>
                <a:latin typeface="Times New Roman" panose="02020603050405020304" pitchFamily="18" charset="0"/>
                <a:ea typeface="Times New Roman" panose="02020603050405020304" pitchFamily="18" charset="0"/>
              </a:rPr>
              <a:t>жақшалар</a:t>
            </a:r>
            <a:r>
              <a:rPr lang="ru-RU" sz="2200" dirty="0">
                <a:solidFill>
                  <a:schemeClr val="bg1"/>
                </a:solidFill>
                <a:latin typeface="Times New Roman" panose="02020603050405020304" pitchFamily="18" charset="0"/>
                <a:ea typeface="Times New Roman" panose="02020603050405020304" pitchFamily="18" charset="0"/>
              </a:rPr>
              <a:t> ({ }) </a:t>
            </a:r>
            <a:r>
              <a:rPr lang="kk-KZ" sz="2200" dirty="0">
                <a:solidFill>
                  <a:schemeClr val="bg1"/>
                </a:solidFill>
                <a:latin typeface="Times New Roman" panose="02020603050405020304" pitchFamily="18" charset="0"/>
                <a:ea typeface="Times New Roman" panose="02020603050405020304" pitchFamily="18" charset="0"/>
              </a:rPr>
              <a:t>болмайды</a:t>
            </a:r>
            <a:r>
              <a:rPr lang="ru-RU" sz="2200" dirty="0">
                <a:solidFill>
                  <a:schemeClr val="bg1"/>
                </a:solidFill>
                <a:latin typeface="Times New Roman" panose="02020603050405020304" pitchFamily="18" charset="0"/>
                <a:ea typeface="Times New Roman" panose="02020603050405020304" pitchFamily="18" charset="0"/>
              </a:rPr>
              <a:t>. </a:t>
            </a:r>
            <a:r>
              <a:rPr lang="ru-RU" sz="2200" dirty="0" err="1">
                <a:solidFill>
                  <a:schemeClr val="bg1"/>
                </a:solidFill>
                <a:latin typeface="Times New Roman" panose="02020603050405020304" pitchFamily="18" charset="0"/>
                <a:ea typeface="Times New Roman" panose="02020603050405020304" pitchFamily="18" charset="0"/>
              </a:rPr>
              <a:t>Мысал</a:t>
            </a:r>
            <a:r>
              <a:rPr lang="kk-KZ" sz="2200" dirty="0">
                <a:solidFill>
                  <a:schemeClr val="bg1"/>
                </a:solidFill>
                <a:latin typeface="Times New Roman" panose="02020603050405020304" pitchFamily="18" charset="0"/>
                <a:ea typeface="Times New Roman" panose="02020603050405020304" pitchFamily="18" charset="0"/>
              </a:rPr>
              <a:t>ы</a:t>
            </a:r>
            <a:r>
              <a:rPr lang="ru-RU" sz="2200" dirty="0">
                <a:solidFill>
                  <a:schemeClr val="bg1"/>
                </a:solidFill>
                <a:latin typeface="Times New Roman" panose="02020603050405020304" pitchFamily="18" charset="0"/>
                <a:ea typeface="Times New Roman" panose="02020603050405020304" pitchFamily="18" charset="0"/>
              </a:rPr>
              <a:t>:</a:t>
            </a:r>
            <a:endParaRPr lang="ru-RU" sz="2200" dirty="0">
              <a:solidFill>
                <a:schemeClr val="bg1"/>
              </a:solidFill>
              <a:effectLst/>
              <a:latin typeface="Times New Roman" panose="02020603050405020304" pitchFamily="18" charset="0"/>
              <a:ea typeface="Times New Roman" panose="02020603050405020304" pitchFamily="18" charset="0"/>
            </a:endParaRPr>
          </a:p>
        </p:txBody>
      </p:sp>
      <p:graphicFrame>
        <p:nvGraphicFramePr>
          <p:cNvPr id="6" name="Таблица 5">
            <a:extLst>
              <a:ext uri="{FF2B5EF4-FFF2-40B4-BE49-F238E27FC236}">
                <a16:creationId xmlns:a16="http://schemas.microsoft.com/office/drawing/2014/main" id="{FE707576-12F5-45DD-840E-11D5074FDBC4}"/>
              </a:ext>
            </a:extLst>
          </p:cNvPr>
          <p:cNvGraphicFramePr>
            <a:graphicFrameLocks noGrp="1"/>
          </p:cNvGraphicFramePr>
          <p:nvPr>
            <p:extLst>
              <p:ext uri="{D42A27DB-BD31-4B8C-83A1-F6EECF244321}">
                <p14:modId xmlns:p14="http://schemas.microsoft.com/office/powerpoint/2010/main" val="1018331870"/>
              </p:ext>
            </p:extLst>
          </p:nvPr>
        </p:nvGraphicFramePr>
        <p:xfrm>
          <a:off x="611560" y="3743853"/>
          <a:ext cx="5616624" cy="531295"/>
        </p:xfrm>
        <a:graphic>
          <a:graphicData uri="http://schemas.openxmlformats.org/drawingml/2006/table">
            <a:tbl>
              <a:tblPr firstRow="1" firstCol="1" bandRow="1">
                <a:tableStyleId>{5C22544A-7EE6-4342-B048-85BDC9FD1C3A}</a:tableStyleId>
              </a:tblPr>
              <a:tblGrid>
                <a:gridCol w="5616624">
                  <a:extLst>
                    <a:ext uri="{9D8B030D-6E8A-4147-A177-3AD203B41FA5}">
                      <a16:colId xmlns:a16="http://schemas.microsoft.com/office/drawing/2014/main" val="2487440511"/>
                    </a:ext>
                  </a:extLst>
                </a:gridCol>
              </a:tblGrid>
              <a:tr h="531295">
                <a:tc>
                  <a:txBody>
                    <a:bodyPr/>
                    <a:lstStyle/>
                    <a:p>
                      <a:pPr>
                        <a:spcAft>
                          <a:spcPts val="0"/>
                        </a:spcAft>
                      </a:pPr>
                      <a:r>
                        <a:rPr lang="ru-RU" sz="2400" dirty="0" err="1">
                          <a:solidFill>
                            <a:schemeClr val="tx1"/>
                          </a:solidFill>
                          <a:effectLst/>
                          <a:latin typeface="Times New Roman" panose="02020603050405020304" pitchFamily="18" charset="0"/>
                          <a:cs typeface="Times New Roman" panose="02020603050405020304" pitchFamily="18" charset="0"/>
                        </a:rPr>
                        <a:t>public</a:t>
                      </a:r>
                      <a:r>
                        <a:rPr lang="ru-RU" sz="2400" dirty="0">
                          <a:solidFill>
                            <a:schemeClr val="tx1"/>
                          </a:solidFill>
                          <a:effectLst/>
                          <a:latin typeface="Times New Roman" panose="02020603050405020304" pitchFamily="18" charset="0"/>
                          <a:cs typeface="Times New Roman" panose="02020603050405020304" pitchFamily="18" charset="0"/>
                        </a:rPr>
                        <a:t> </a:t>
                      </a:r>
                      <a:r>
                        <a:rPr lang="ru-RU" sz="2400" dirty="0" err="1">
                          <a:solidFill>
                            <a:schemeClr val="tx1"/>
                          </a:solidFill>
                          <a:effectLst/>
                          <a:latin typeface="Times New Roman" panose="02020603050405020304" pitchFamily="18" charset="0"/>
                          <a:cs typeface="Times New Roman" panose="02020603050405020304" pitchFamily="18" charset="0"/>
                        </a:rPr>
                        <a:t>abstract</a:t>
                      </a:r>
                      <a:r>
                        <a:rPr lang="ru-RU" sz="2400" dirty="0">
                          <a:solidFill>
                            <a:schemeClr val="tx1"/>
                          </a:solidFill>
                          <a:effectLst/>
                          <a:latin typeface="Times New Roman" panose="02020603050405020304" pitchFamily="18" charset="0"/>
                          <a:cs typeface="Times New Roman" panose="02020603050405020304" pitchFamily="18" charset="0"/>
                        </a:rPr>
                        <a:t> </a:t>
                      </a:r>
                      <a:r>
                        <a:rPr lang="ru-RU" sz="2400" dirty="0" err="1">
                          <a:solidFill>
                            <a:schemeClr val="tx1"/>
                          </a:solidFill>
                          <a:effectLst/>
                          <a:latin typeface="Times New Roman" panose="02020603050405020304" pitchFamily="18" charset="0"/>
                          <a:cs typeface="Times New Roman" panose="02020603050405020304" pitchFamily="18" charset="0"/>
                        </a:rPr>
                        <a:t>void</a:t>
                      </a:r>
                      <a:r>
                        <a:rPr lang="ru-RU" sz="2400" dirty="0">
                          <a:solidFill>
                            <a:schemeClr val="tx1"/>
                          </a:solidFill>
                          <a:effectLst/>
                          <a:latin typeface="Times New Roman" panose="02020603050405020304" pitchFamily="18" charset="0"/>
                          <a:cs typeface="Times New Roman" panose="02020603050405020304" pitchFamily="18" charset="0"/>
                        </a:rPr>
                        <a:t> </a:t>
                      </a:r>
                      <a:r>
                        <a:rPr lang="ru-RU" sz="2400" dirty="0" err="1">
                          <a:solidFill>
                            <a:schemeClr val="tx1"/>
                          </a:solidFill>
                          <a:effectLst/>
                          <a:latin typeface="Times New Roman" panose="02020603050405020304" pitchFamily="18" charset="0"/>
                          <a:cs typeface="Times New Roman" panose="02020603050405020304" pitchFamily="18" charset="0"/>
                        </a:rPr>
                        <a:t>MyMethod</a:t>
                      </a:r>
                      <a:r>
                        <a:rPr lang="ru-RU" sz="2400" dirty="0">
                          <a:solidFill>
                            <a:schemeClr val="tx1"/>
                          </a:solidFill>
                          <a:effectLst/>
                          <a:latin typeface="Times New Roman" panose="02020603050405020304" pitchFamily="18" charset="0"/>
                          <a:cs typeface="Times New Roman" panose="02020603050405020304" pitchFamily="18" charset="0"/>
                        </a:rPr>
                        <a:t>();  </a:t>
                      </a:r>
                      <a:endParaRPr lang="ru-RU"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4071616666"/>
                  </a:ext>
                </a:extLst>
              </a:tr>
            </a:tbl>
          </a:graphicData>
        </a:graphic>
      </p:graphicFrame>
      <p:sp>
        <p:nvSpPr>
          <p:cNvPr id="7" name="Прямоугольник 6">
            <a:extLst>
              <a:ext uri="{FF2B5EF4-FFF2-40B4-BE49-F238E27FC236}">
                <a16:creationId xmlns:a16="http://schemas.microsoft.com/office/drawing/2014/main" id="{0A5C2D98-2717-4B9A-9C91-E59836C1E79C}"/>
              </a:ext>
            </a:extLst>
          </p:cNvPr>
          <p:cNvSpPr/>
          <p:nvPr/>
        </p:nvSpPr>
        <p:spPr>
          <a:xfrm>
            <a:off x="158286" y="5165962"/>
            <a:ext cx="8482427" cy="769441"/>
          </a:xfrm>
          <a:prstGeom prst="rect">
            <a:avLst/>
          </a:prstGeom>
        </p:spPr>
        <p:txBody>
          <a:bodyPr wrap="square">
            <a:spAutoFit/>
          </a:bodyPr>
          <a:lstStyle/>
          <a:p>
            <a:pPr lvl="0">
              <a:spcAft>
                <a:spcPts val="0"/>
              </a:spcAft>
              <a:buSzPts val="1000"/>
              <a:tabLst>
                <a:tab pos="457200" algn="l"/>
              </a:tabLst>
            </a:pPr>
            <a:r>
              <a:rPr lang="en-US" sz="2200" dirty="0">
                <a:solidFill>
                  <a:schemeClr val="bg1"/>
                </a:solidFill>
                <a:latin typeface="Times New Roman" panose="02020603050405020304" pitchFamily="18" charset="0"/>
                <a:ea typeface="Times New Roman" panose="02020603050405020304" pitchFamily="18" charset="0"/>
              </a:rPr>
              <a:t>4) </a:t>
            </a:r>
            <a:r>
              <a:rPr lang="kk-KZ" sz="2200" dirty="0">
                <a:solidFill>
                  <a:schemeClr val="bg1"/>
                </a:solidFill>
                <a:latin typeface="Times New Roman" panose="02020603050405020304" pitchFamily="18" charset="0"/>
                <a:ea typeface="Times New Roman" panose="02020603050405020304" pitchFamily="18" charset="0"/>
              </a:rPr>
              <a:t>Абстрактылы әдісте  статикалық (static) және виртуылды (virtual) модификаторларларды қолдануға болмайды.</a:t>
            </a:r>
            <a:endParaRPr lang="ru-RU" sz="2200" dirty="0">
              <a:solidFill>
                <a:schemeClr val="bg1"/>
              </a:solidFill>
              <a:effectLst/>
              <a:latin typeface="Times New Roman" panose="02020603050405020304" pitchFamily="18" charset="0"/>
              <a:ea typeface="Times New Roman" panose="02020603050405020304" pitchFamily="18" charset="0"/>
            </a:endParaRPr>
          </a:p>
        </p:txBody>
      </p:sp>
      <p:sp>
        <p:nvSpPr>
          <p:cNvPr id="2" name="Прямоугольник 1">
            <a:extLst>
              <a:ext uri="{FF2B5EF4-FFF2-40B4-BE49-F238E27FC236}">
                <a16:creationId xmlns:a16="http://schemas.microsoft.com/office/drawing/2014/main" id="{9FAB4466-5C91-431F-B1BF-7B1C55432EE3}"/>
              </a:ext>
            </a:extLst>
          </p:cNvPr>
          <p:cNvSpPr/>
          <p:nvPr/>
        </p:nvSpPr>
        <p:spPr>
          <a:xfrm>
            <a:off x="611560" y="4275148"/>
            <a:ext cx="8029154" cy="707886"/>
          </a:xfrm>
          <a:prstGeom prst="rect">
            <a:avLst/>
          </a:prstGeom>
        </p:spPr>
        <p:txBody>
          <a:bodyPr wrap="square">
            <a:spAutoFit/>
          </a:bodyPr>
          <a:lstStyle/>
          <a:p>
            <a:pPr indent="457200">
              <a:spcAft>
                <a:spcPts val="0"/>
              </a:spcAft>
            </a:pPr>
            <a:r>
              <a:rPr lang="kk-KZ" sz="2000" dirty="0">
                <a:solidFill>
                  <a:schemeClr val="bg1"/>
                </a:solidFill>
                <a:latin typeface="Times New Roman" panose="02020603050405020304" pitchFamily="18" charset="0"/>
                <a:ea typeface="Times New Roman" panose="02020603050405020304" pitchFamily="18" charset="0"/>
              </a:rPr>
              <a:t>Мысалды жүзеге асыру </a:t>
            </a:r>
            <a:r>
              <a:rPr lang="ru-RU" sz="2000" b="1" dirty="0" err="1">
                <a:solidFill>
                  <a:schemeClr val="bg1"/>
                </a:solidFill>
                <a:latin typeface="Times New Roman" panose="02020603050405020304" pitchFamily="18" charset="0"/>
                <a:ea typeface="Times New Roman" panose="02020603050405020304" pitchFamily="18" charset="0"/>
              </a:rPr>
              <a:t>абстрактылы</a:t>
            </a:r>
            <a:r>
              <a:rPr lang="kk-KZ" sz="2000" b="1" dirty="0">
                <a:solidFill>
                  <a:schemeClr val="bg1"/>
                </a:solidFill>
                <a:latin typeface="Times New Roman" panose="02020603050405020304" pitchFamily="18" charset="0"/>
                <a:ea typeface="Times New Roman" panose="02020603050405020304" pitchFamily="18" charset="0"/>
              </a:rPr>
              <a:t> емес класс мүшесінде </a:t>
            </a:r>
            <a:r>
              <a:rPr lang="ru-RU" sz="2000" b="1" dirty="0">
                <a:solidFill>
                  <a:schemeClr val="bg1"/>
                </a:solidFill>
                <a:latin typeface="Times New Roman" panose="02020603050405020304" pitchFamily="18" charset="0"/>
                <a:ea typeface="Times New Roman" panose="02020603050405020304" pitchFamily="18" charset="0"/>
              </a:rPr>
              <a:t>(</a:t>
            </a:r>
            <a:r>
              <a:rPr lang="kk-KZ" sz="2000" b="1" dirty="0">
                <a:solidFill>
                  <a:schemeClr val="bg1"/>
                </a:solidFill>
                <a:latin typeface="Times New Roman" panose="02020603050405020304" pitchFamily="18" charset="0"/>
                <a:ea typeface="Times New Roman" panose="02020603050405020304" pitchFamily="18" charset="0"/>
              </a:rPr>
              <a:t>әдісте</a:t>
            </a:r>
            <a:r>
              <a:rPr lang="ru-RU" sz="2000" b="1" dirty="0">
                <a:solidFill>
                  <a:schemeClr val="bg1"/>
                </a:solidFill>
                <a:latin typeface="Times New Roman" panose="02020603050405020304" pitchFamily="18" charset="0"/>
                <a:ea typeface="Times New Roman" panose="02020603050405020304" pitchFamily="18" charset="0"/>
              </a:rPr>
              <a:t>)</a:t>
            </a:r>
            <a:r>
              <a:rPr lang="ru-RU" sz="2000" dirty="0">
                <a:solidFill>
                  <a:schemeClr val="bg1"/>
                </a:solidFill>
                <a:latin typeface="Times New Roman" panose="02020603050405020304" pitchFamily="18" charset="0"/>
                <a:ea typeface="Times New Roman" panose="02020603050405020304" pitchFamily="18" charset="0"/>
              </a:rPr>
              <a:t> </a:t>
            </a:r>
            <a:r>
              <a:rPr lang="ru-RU" sz="2000" b="1" dirty="0">
                <a:solidFill>
                  <a:srgbClr val="FFC000"/>
                </a:solidFill>
                <a:latin typeface="Times New Roman" panose="02020603050405020304" pitchFamily="18" charset="0"/>
                <a:ea typeface="Times New Roman" panose="02020603050405020304" pitchFamily="18" charset="0"/>
              </a:rPr>
              <a:t>override</a:t>
            </a:r>
            <a:r>
              <a:rPr lang="kk-KZ" sz="2000" dirty="0">
                <a:solidFill>
                  <a:schemeClr val="bg1"/>
                </a:solidFill>
                <a:latin typeface="Times New Roman" panose="02020603050405020304" pitchFamily="18" charset="0"/>
                <a:ea typeface="Times New Roman" panose="02020603050405020304" pitchFamily="18" charset="0"/>
              </a:rPr>
              <a:t> модификаторы арқылы орындалады.</a:t>
            </a:r>
            <a:endParaRPr lang="ru-RU" sz="2000" dirty="0">
              <a:solidFill>
                <a:schemeClr val="bg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9482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08DF86F-5690-4924-9E4F-A07D691887EA}"/>
              </a:ext>
            </a:extLst>
          </p:cNvPr>
          <p:cNvSpPr>
            <a:spLocks noChangeArrowheads="1"/>
          </p:cNvSpPr>
          <p:nvPr/>
        </p:nvSpPr>
        <p:spPr bwMode="auto">
          <a:xfrm>
            <a:off x="369070" y="848294"/>
            <a:ext cx="8136904" cy="1942809"/>
          </a:xfrm>
          <a:prstGeom prst="rect">
            <a:avLst/>
          </a:prstGeom>
          <a:noFill/>
          <a:ln>
            <a:noFill/>
          </a:ln>
          <a:effectLst/>
        </p:spPr>
        <p:txBody>
          <a:bodyPr vert="horz" wrap="square" lIns="91440" tIns="95220" rIns="91440" bIns="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ru-RU" sz="2400" b="1"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virtual</a:t>
            </a:r>
            <a:r>
              <a:rPr kumimoji="0" lang="kk-KZ" altLang="ru-RU" sz="2400" b="0" i="0" u="none" strike="noStrike" cap="none" normalizeH="0" baseline="0" dirty="0">
                <a:ln>
                  <a:noFill/>
                </a:ln>
                <a:solidFill>
                  <a:schemeClr val="bg1"/>
                </a:solidFill>
                <a:effectLst/>
                <a:ea typeface="Times New Roman" panose="02020603050405020304" pitchFamily="18" charset="0"/>
              </a:rPr>
              <a:t> кілттік сөзі класс мүшелерін (әдістерге, қасиеттерге, индексаторларға және оқиғаларға) туынды класта қайта анықтауға руқсат береді. </a:t>
            </a:r>
            <a:r>
              <a:rPr lang="kk-KZ" altLang="ru-RU" sz="2400" dirty="0">
                <a:solidFill>
                  <a:schemeClr val="bg1"/>
                </a:solidFill>
              </a:rPr>
              <a:t>Мысалы мына әдісті кез-келген туынды класста қайта жазыға </a:t>
            </a:r>
            <a:r>
              <a:rPr lang="ru-RU" altLang="ru-RU" sz="2400" dirty="0">
                <a:solidFill>
                  <a:schemeClr val="bg1"/>
                </a:solidFill>
              </a:rPr>
              <a:t>(переопределен)</a:t>
            </a:r>
            <a:r>
              <a:rPr lang="kk-KZ" altLang="ru-RU" sz="2400" dirty="0">
                <a:solidFill>
                  <a:schemeClr val="bg1"/>
                </a:solidFill>
              </a:rPr>
              <a:t> </a:t>
            </a:r>
            <a:r>
              <a:rPr lang="ru-RU" altLang="ru-RU" sz="2400" dirty="0" err="1">
                <a:solidFill>
                  <a:schemeClr val="bg1"/>
                </a:solidFill>
              </a:rPr>
              <a:t>болады</a:t>
            </a:r>
            <a:r>
              <a:rPr lang="ru-RU" altLang="ru-RU" sz="2400" dirty="0">
                <a:solidFill>
                  <a:schemeClr val="bg1"/>
                </a:solidFill>
              </a:rPr>
              <a:t>:</a:t>
            </a:r>
            <a:endParaRPr kumimoji="0" lang="ru-RU" altLang="ru-RU" sz="2400" b="0" i="0" u="none" strike="noStrike" cap="none" normalizeH="0" baseline="0" dirty="0">
              <a:ln>
                <a:noFill/>
              </a:ln>
              <a:solidFill>
                <a:schemeClr val="bg1"/>
              </a:solidFill>
              <a:effectLst/>
              <a:latin typeface="Arial" panose="020B0604020202020204" pitchFamily="34" charset="0"/>
            </a:endParaRPr>
          </a:p>
        </p:txBody>
      </p:sp>
      <p:sp>
        <p:nvSpPr>
          <p:cNvPr id="3" name="Прямоугольник 2">
            <a:extLst>
              <a:ext uri="{FF2B5EF4-FFF2-40B4-BE49-F238E27FC236}">
                <a16:creationId xmlns:a16="http://schemas.microsoft.com/office/drawing/2014/main" id="{DA530DC3-5566-4DB1-B71D-3F7015F095B6}"/>
              </a:ext>
            </a:extLst>
          </p:cNvPr>
          <p:cNvSpPr/>
          <p:nvPr/>
        </p:nvSpPr>
        <p:spPr>
          <a:xfrm>
            <a:off x="526587" y="332656"/>
            <a:ext cx="3839064" cy="492443"/>
          </a:xfrm>
          <a:prstGeom prst="rect">
            <a:avLst/>
          </a:prstGeom>
        </p:spPr>
        <p:txBody>
          <a:bodyPr wrap="none">
            <a:spAutoFit/>
          </a:bodyPr>
          <a:lstStyle/>
          <a:p>
            <a:pPr lvl="0" eaLnBrk="0" fontAlgn="base" hangingPunct="0">
              <a:spcBef>
                <a:spcPct val="0"/>
              </a:spcBef>
              <a:spcAft>
                <a:spcPct val="0"/>
              </a:spcAft>
            </a:pPr>
            <a:r>
              <a:rPr lang="kk-KZ" altLang="ru-RU" sz="2600" b="1" dirty="0">
                <a:solidFill>
                  <a:srgbClr val="FFC000"/>
                </a:solidFill>
                <a:latin typeface="Arial" panose="020B0604020202020204" pitchFamily="34" charset="0"/>
                <a:ea typeface="Times New Roman" panose="02020603050405020304" pitchFamily="18" charset="0"/>
              </a:rPr>
              <a:t>virtual модификаторы</a:t>
            </a:r>
            <a:endParaRPr lang="ru-RU" altLang="ru-RU" sz="2600" b="1" dirty="0">
              <a:solidFill>
                <a:srgbClr val="FFC000"/>
              </a:solidFill>
              <a:latin typeface="Arial" panose="020B0604020202020204" pitchFamily="34" charset="0"/>
              <a:ea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id="{7CAC3FCE-EB1A-4DA4-9EE0-1C577BDAE5EA}"/>
              </a:ext>
            </a:extLst>
          </p:cNvPr>
          <p:cNvGraphicFramePr>
            <a:graphicFrameLocks noGrp="1"/>
          </p:cNvGraphicFramePr>
          <p:nvPr>
            <p:extLst>
              <p:ext uri="{D42A27DB-BD31-4B8C-83A1-F6EECF244321}">
                <p14:modId xmlns:p14="http://schemas.microsoft.com/office/powerpoint/2010/main" val="3692861970"/>
              </p:ext>
            </p:extLst>
          </p:nvPr>
        </p:nvGraphicFramePr>
        <p:xfrm>
          <a:off x="550496" y="3037649"/>
          <a:ext cx="6253752" cy="782701"/>
        </p:xfrm>
        <a:graphic>
          <a:graphicData uri="http://schemas.openxmlformats.org/drawingml/2006/table">
            <a:tbl>
              <a:tblPr firstRow="1" firstCol="1" bandRow="1">
                <a:tableStyleId>{5C22544A-7EE6-4342-B048-85BDC9FD1C3A}</a:tableStyleId>
              </a:tblPr>
              <a:tblGrid>
                <a:gridCol w="6253752">
                  <a:extLst>
                    <a:ext uri="{9D8B030D-6E8A-4147-A177-3AD203B41FA5}">
                      <a16:colId xmlns:a16="http://schemas.microsoft.com/office/drawing/2014/main" val="1806584940"/>
                    </a:ext>
                  </a:extLst>
                </a:gridCol>
              </a:tblGrid>
              <a:tr h="0">
                <a:tc>
                  <a:txBody>
                    <a:bodyPr/>
                    <a:lstStyle/>
                    <a:p>
                      <a:pPr>
                        <a:lnSpc>
                          <a:spcPct val="107000"/>
                        </a:lnSpc>
                        <a:spcAft>
                          <a:spcPts val="0"/>
                        </a:spcAft>
                      </a:pPr>
                      <a:r>
                        <a:rPr lang="en-US" sz="2400" dirty="0">
                          <a:solidFill>
                            <a:schemeClr val="tx1"/>
                          </a:solidFill>
                          <a:effectLst/>
                          <a:latin typeface="Times New Roman" panose="02020603050405020304" pitchFamily="18" charset="0"/>
                          <a:cs typeface="Times New Roman" panose="02020603050405020304" pitchFamily="18" charset="0"/>
                        </a:rPr>
                        <a:t>public </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virtual</a:t>
                      </a:r>
                      <a:r>
                        <a:rPr lang="en-US" sz="2400" dirty="0">
                          <a:solidFill>
                            <a:schemeClr val="tx1"/>
                          </a:solidFill>
                          <a:effectLst/>
                          <a:latin typeface="Times New Roman" panose="02020603050405020304" pitchFamily="18" charset="0"/>
                          <a:cs typeface="Times New Roman" panose="02020603050405020304" pitchFamily="18" charset="0"/>
                        </a:rPr>
                        <a:t> double Area()   </a:t>
                      </a:r>
                      <a:endParaRPr lang="ru-RU" sz="24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400" dirty="0">
                          <a:solidFill>
                            <a:schemeClr val="tx1"/>
                          </a:solidFill>
                          <a:effectLst/>
                          <a:latin typeface="Times New Roman" panose="02020603050405020304" pitchFamily="18" charset="0"/>
                          <a:cs typeface="Times New Roman" panose="02020603050405020304" pitchFamily="18" charset="0"/>
                        </a:rPr>
                        <a:t>{      return x * y;  </a:t>
                      </a:r>
                      <a:r>
                        <a:rPr lang="ru-RU" sz="2400" dirty="0">
                          <a:solidFill>
                            <a:schemeClr val="tx1"/>
                          </a:solidFill>
                          <a:effectLst/>
                          <a:latin typeface="Times New Roman" panose="02020603050405020304" pitchFamily="18" charset="0"/>
                          <a:cs typeface="Times New Roman" panose="02020603050405020304" pitchFamily="18" charset="0"/>
                        </a:rPr>
                        <a:t>}  </a:t>
                      </a:r>
                      <a:endParaRPr lang="ru-RU"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230260563"/>
                  </a:ext>
                </a:extLst>
              </a:tr>
            </a:tbl>
          </a:graphicData>
        </a:graphic>
      </p:graphicFrame>
      <p:sp>
        <p:nvSpPr>
          <p:cNvPr id="5" name="Rectangle 2">
            <a:extLst>
              <a:ext uri="{FF2B5EF4-FFF2-40B4-BE49-F238E27FC236}">
                <a16:creationId xmlns:a16="http://schemas.microsoft.com/office/drawing/2014/main" id="{CE6F044A-9837-440C-831D-23B4EFE3B355}"/>
              </a:ext>
            </a:extLst>
          </p:cNvPr>
          <p:cNvSpPr>
            <a:spLocks noChangeArrowheads="1"/>
          </p:cNvSpPr>
          <p:nvPr/>
        </p:nvSpPr>
        <p:spPr bwMode="auto">
          <a:xfrm>
            <a:off x="550496" y="4041675"/>
            <a:ext cx="796431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046163" algn="l"/>
              </a:tabLst>
              <a:defRPr>
                <a:solidFill>
                  <a:schemeClr val="tx1"/>
                </a:solidFill>
                <a:latin typeface="Arial" panose="020B0604020202020204" pitchFamily="34" charset="0"/>
              </a:defRPr>
            </a:lvl1pPr>
            <a:lvl2pPr eaLnBrk="0" fontAlgn="base" hangingPunct="0">
              <a:spcBef>
                <a:spcPct val="0"/>
              </a:spcBef>
              <a:spcAft>
                <a:spcPct val="0"/>
              </a:spcAft>
              <a:tabLst>
                <a:tab pos="1046163" algn="l"/>
              </a:tabLst>
              <a:defRPr>
                <a:solidFill>
                  <a:schemeClr val="tx1"/>
                </a:solidFill>
                <a:latin typeface="Arial" panose="020B0604020202020204" pitchFamily="34" charset="0"/>
              </a:defRPr>
            </a:lvl2pPr>
            <a:lvl3pPr eaLnBrk="0" fontAlgn="base" hangingPunct="0">
              <a:spcBef>
                <a:spcPct val="0"/>
              </a:spcBef>
              <a:spcAft>
                <a:spcPct val="0"/>
              </a:spcAft>
              <a:tabLst>
                <a:tab pos="1046163" algn="l"/>
              </a:tabLst>
              <a:defRPr>
                <a:solidFill>
                  <a:schemeClr val="tx1"/>
                </a:solidFill>
                <a:latin typeface="Arial" panose="020B0604020202020204" pitchFamily="34" charset="0"/>
              </a:defRPr>
            </a:lvl3pPr>
            <a:lvl4pPr eaLnBrk="0" fontAlgn="base" hangingPunct="0">
              <a:spcBef>
                <a:spcPct val="0"/>
              </a:spcBef>
              <a:spcAft>
                <a:spcPct val="0"/>
              </a:spcAft>
              <a:tabLst>
                <a:tab pos="1046163" algn="l"/>
              </a:tabLst>
              <a:defRPr>
                <a:solidFill>
                  <a:schemeClr val="tx1"/>
                </a:solidFill>
                <a:latin typeface="Arial" panose="020B0604020202020204" pitchFamily="34" charset="0"/>
              </a:defRPr>
            </a:lvl4pPr>
            <a:lvl5pPr eaLnBrk="0" fontAlgn="base" hangingPunct="0">
              <a:spcBef>
                <a:spcPct val="0"/>
              </a:spcBef>
              <a:spcAft>
                <a:spcPct val="0"/>
              </a:spcAft>
              <a:tabLst>
                <a:tab pos="1046163" algn="l"/>
              </a:tabLst>
              <a:defRPr>
                <a:solidFill>
                  <a:schemeClr val="tx1"/>
                </a:solidFill>
                <a:latin typeface="Arial" panose="020B0604020202020204" pitchFamily="34" charset="0"/>
              </a:defRPr>
            </a:lvl5pPr>
            <a:lvl6pPr eaLnBrk="0" fontAlgn="base" hangingPunct="0">
              <a:spcBef>
                <a:spcPct val="0"/>
              </a:spcBef>
              <a:spcAft>
                <a:spcPct val="0"/>
              </a:spcAft>
              <a:tabLst>
                <a:tab pos="1046163" algn="l"/>
              </a:tabLst>
              <a:defRPr>
                <a:solidFill>
                  <a:schemeClr val="tx1"/>
                </a:solidFill>
                <a:latin typeface="Arial" panose="020B0604020202020204" pitchFamily="34" charset="0"/>
              </a:defRPr>
            </a:lvl6pPr>
            <a:lvl7pPr eaLnBrk="0" fontAlgn="base" hangingPunct="0">
              <a:spcBef>
                <a:spcPct val="0"/>
              </a:spcBef>
              <a:spcAft>
                <a:spcPct val="0"/>
              </a:spcAft>
              <a:tabLst>
                <a:tab pos="1046163" algn="l"/>
              </a:tabLst>
              <a:defRPr>
                <a:solidFill>
                  <a:schemeClr val="tx1"/>
                </a:solidFill>
                <a:latin typeface="Arial" panose="020B0604020202020204" pitchFamily="34" charset="0"/>
              </a:defRPr>
            </a:lvl7pPr>
            <a:lvl8pPr eaLnBrk="0" fontAlgn="base" hangingPunct="0">
              <a:spcBef>
                <a:spcPct val="0"/>
              </a:spcBef>
              <a:spcAft>
                <a:spcPct val="0"/>
              </a:spcAft>
              <a:tabLst>
                <a:tab pos="1046163" algn="l"/>
              </a:tabLst>
              <a:defRPr>
                <a:solidFill>
                  <a:schemeClr val="tx1"/>
                </a:solidFill>
                <a:latin typeface="Arial" panose="020B0604020202020204" pitchFamily="34" charset="0"/>
              </a:defRPr>
            </a:lvl8pPr>
            <a:lvl9pPr eaLnBrk="0" fontAlgn="base" hangingPunct="0">
              <a:spcBef>
                <a:spcPct val="0"/>
              </a:spcBef>
              <a:spcAft>
                <a:spcPct val="0"/>
              </a:spcAft>
              <a:tabLst>
                <a:tab pos="1046163" algn="l"/>
              </a:tabLs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tab pos="1046163" algn="l"/>
              </a:tabLst>
            </a:pPr>
            <a:r>
              <a:rPr kumimoji="0" lang="kk-KZ" altLang="ru-RU" sz="2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virtual</a:t>
            </a:r>
            <a:r>
              <a:rPr kumimoji="0" lang="kk-KZ" altLang="ru-RU" sz="2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модификаторын  келесі модификаторлармен бірге қолдануға болмайды:  </a:t>
            </a:r>
            <a:r>
              <a:rPr kumimoji="0" lang="kk-KZ" altLang="ru-RU" sz="2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static, abstract, private </a:t>
            </a:r>
            <a:r>
              <a:rPr kumimoji="0" lang="kk-KZ" altLang="ru-RU" sz="2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или </a:t>
            </a:r>
            <a:r>
              <a:rPr kumimoji="0" lang="kk-KZ" altLang="ru-RU" sz="24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override</a:t>
            </a:r>
            <a:r>
              <a:rPr kumimoji="0" lang="kk-KZ" altLang="ru-RU" sz="2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kk-KZ" altLang="ru-RU" sz="2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1594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9FA1457-544B-45E9-B261-5B81B2746642}"/>
              </a:ext>
            </a:extLst>
          </p:cNvPr>
          <p:cNvSpPr/>
          <p:nvPr/>
        </p:nvSpPr>
        <p:spPr>
          <a:xfrm>
            <a:off x="395536" y="260648"/>
            <a:ext cx="3839064" cy="492443"/>
          </a:xfrm>
          <a:prstGeom prst="rect">
            <a:avLst/>
          </a:prstGeom>
        </p:spPr>
        <p:txBody>
          <a:bodyPr wrap="none">
            <a:spAutoFit/>
          </a:bodyPr>
          <a:lstStyle/>
          <a:p>
            <a:pPr lvl="0" eaLnBrk="0" fontAlgn="base" hangingPunct="0">
              <a:spcBef>
                <a:spcPct val="0"/>
              </a:spcBef>
              <a:spcAft>
                <a:spcPct val="0"/>
              </a:spcAft>
            </a:pPr>
            <a:r>
              <a:rPr lang="kk-KZ" altLang="ru-RU" sz="2600" b="1" dirty="0">
                <a:solidFill>
                  <a:srgbClr val="FFC000"/>
                </a:solidFill>
                <a:latin typeface="Arial" panose="020B0604020202020204" pitchFamily="34" charset="0"/>
                <a:ea typeface="Times New Roman" panose="02020603050405020304" pitchFamily="18" charset="0"/>
              </a:rPr>
              <a:t>virtual модификаторы</a:t>
            </a:r>
            <a:endParaRPr lang="ru-RU" altLang="ru-RU" sz="2600" b="1" dirty="0">
              <a:solidFill>
                <a:srgbClr val="FFC000"/>
              </a:solidFill>
              <a:latin typeface="Arial" panose="020B0604020202020204" pitchFamily="34" charset="0"/>
              <a:ea typeface="Times New Roman" panose="02020603050405020304" pitchFamily="18" charset="0"/>
            </a:endParaRPr>
          </a:p>
        </p:txBody>
      </p:sp>
      <p:graphicFrame>
        <p:nvGraphicFramePr>
          <p:cNvPr id="3" name="Таблица 2">
            <a:extLst>
              <a:ext uri="{FF2B5EF4-FFF2-40B4-BE49-F238E27FC236}">
                <a16:creationId xmlns:a16="http://schemas.microsoft.com/office/drawing/2014/main" id="{4021605F-DBED-40CC-911D-6E031F4E3DDB}"/>
              </a:ext>
            </a:extLst>
          </p:cNvPr>
          <p:cNvGraphicFramePr>
            <a:graphicFrameLocks noGrp="1"/>
          </p:cNvGraphicFramePr>
          <p:nvPr>
            <p:extLst>
              <p:ext uri="{D42A27DB-BD31-4B8C-83A1-F6EECF244321}">
                <p14:modId xmlns:p14="http://schemas.microsoft.com/office/powerpoint/2010/main" val="3451225254"/>
              </p:ext>
            </p:extLst>
          </p:nvPr>
        </p:nvGraphicFramePr>
        <p:xfrm>
          <a:off x="336892" y="753091"/>
          <a:ext cx="8195548" cy="4239768"/>
        </p:xfrm>
        <a:graphic>
          <a:graphicData uri="http://schemas.openxmlformats.org/drawingml/2006/table">
            <a:tbl>
              <a:tblPr firstRow="1" firstCol="1" bandRow="1">
                <a:tableStyleId>{5C22544A-7EE6-4342-B048-85BDC9FD1C3A}</a:tableStyleId>
              </a:tblPr>
              <a:tblGrid>
                <a:gridCol w="8195548">
                  <a:extLst>
                    <a:ext uri="{9D8B030D-6E8A-4147-A177-3AD203B41FA5}">
                      <a16:colId xmlns:a16="http://schemas.microsoft.com/office/drawing/2014/main" val="898896277"/>
                    </a:ext>
                  </a:extLst>
                </a:gridCol>
              </a:tblGrid>
              <a:tr h="3395989">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class </a:t>
                      </a:r>
                      <a:r>
                        <a:rPr lang="en-US" sz="2000" dirty="0" err="1">
                          <a:solidFill>
                            <a:schemeClr val="tx1"/>
                          </a:solidFill>
                          <a:effectLst/>
                          <a:latin typeface="Times New Roman" panose="02020603050405020304" pitchFamily="18" charset="0"/>
                          <a:cs typeface="Times New Roman" panose="02020603050405020304" pitchFamily="18" charset="0"/>
                        </a:rPr>
                        <a:t>MyBaseClass</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 </a:t>
                      </a:r>
                      <a:r>
                        <a:rPr lang="en-US" sz="2000" dirty="0" err="1">
                          <a:solidFill>
                            <a:schemeClr val="tx1"/>
                          </a:solidFill>
                          <a:effectLst/>
                          <a:latin typeface="Times New Roman" panose="02020603050405020304" pitchFamily="18" charset="0"/>
                          <a:cs typeface="Times New Roman" panose="02020603050405020304" pitchFamily="18" charset="0"/>
                        </a:rPr>
                        <a:t>виртуалды</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автоматты</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түрде</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іске</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асырылған</a:t>
                      </a:r>
                      <a:r>
                        <a:rPr lang="en-US" sz="2000" dirty="0">
                          <a:solidFill>
                            <a:schemeClr val="tx1"/>
                          </a:solidFill>
                          <a:effectLst/>
                          <a:latin typeface="Times New Roman" panose="02020603050405020304" pitchFamily="18" charset="0"/>
                          <a:cs typeface="Times New Roman" panose="02020603050405020304" pitchFamily="18" charset="0"/>
                        </a:rPr>
                        <a:t> </a:t>
                      </a:r>
                      <a:r>
                        <a:rPr lang="kk-KZ" sz="2000" dirty="0">
                          <a:solidFill>
                            <a:schemeClr val="tx1"/>
                          </a:solidFill>
                          <a:effectLst/>
                          <a:latin typeface="Times New Roman" panose="02020603050405020304" pitchFamily="18" charset="0"/>
                          <a:cs typeface="Times New Roman" panose="02020603050405020304" pitchFamily="18" charset="0"/>
                        </a:rPr>
                        <a:t>қасиет</a:t>
                      </a:r>
                      <a:r>
                        <a:rPr lang="en-US" sz="2000" dirty="0">
                          <a:solidFill>
                            <a:schemeClr val="tx1"/>
                          </a:solidFill>
                          <a:effectLst/>
                          <a:latin typeface="Times New Roman" panose="02020603050405020304" pitchFamily="18" charset="0"/>
                          <a:cs typeface="Times New Roman" panose="02020603050405020304" pitchFamily="18" charset="0"/>
                        </a:rPr>
                        <a:t>.</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kk-KZ" sz="2000" dirty="0">
                          <a:solidFill>
                            <a:schemeClr val="tx1"/>
                          </a:solidFill>
                          <a:effectLst/>
                          <a:latin typeface="Times New Roman" panose="02020603050405020304" pitchFamily="18" charset="0"/>
                          <a:cs typeface="Times New Roman" panose="02020603050405020304" pitchFamily="18" charset="0"/>
                        </a:rPr>
                        <a:t>   //Қайта анықтау тек get және set орындалған арнайы әдістерде </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kk-KZ" sz="2000" dirty="0">
                          <a:solidFill>
                            <a:schemeClr val="tx1"/>
                          </a:solidFill>
                          <a:effectLst/>
                          <a:latin typeface="Times New Roman" panose="02020603050405020304" pitchFamily="18" charset="0"/>
                          <a:cs typeface="Times New Roman" panose="02020603050405020304" pitchFamily="18" charset="0"/>
                        </a:rPr>
                        <a:t>   </a:t>
                      </a:r>
                      <a:r>
                        <a:rPr lang="en-US" sz="2000" dirty="0">
                          <a:solidFill>
                            <a:schemeClr val="tx1"/>
                          </a:solidFill>
                          <a:effectLst/>
                          <a:latin typeface="Times New Roman" panose="02020603050405020304" pitchFamily="18" charset="0"/>
                          <a:cs typeface="Times New Roman" panose="02020603050405020304" pitchFamily="18" charset="0"/>
                        </a:rPr>
                        <a:t>//</a:t>
                      </a:r>
                      <a:r>
                        <a:rPr lang="kk-KZ" sz="2000" dirty="0">
                          <a:solidFill>
                            <a:schemeClr val="tx1"/>
                          </a:solidFill>
                          <a:effectLst/>
                          <a:latin typeface="Times New Roman" panose="02020603050405020304" pitchFamily="18" charset="0"/>
                          <a:cs typeface="Times New Roman" panose="02020603050405020304" pitchFamily="18" charset="0"/>
                        </a:rPr>
                        <a:t> орындалуы    мүмкін</a:t>
                      </a:r>
                      <a:r>
                        <a:rPr lang="en-US" sz="2000" dirty="0">
                          <a:solidFill>
                            <a:schemeClr val="tx1"/>
                          </a:solidFill>
                          <a:effectLst/>
                          <a:latin typeface="Times New Roman" panose="02020603050405020304" pitchFamily="18" charset="0"/>
                          <a:cs typeface="Times New Roman" panose="02020603050405020304" pitchFamily="18" charset="0"/>
                        </a:rPr>
                        <a:t>.</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public virtual string Name { get; set; }</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 ordinary virtual property with backing field</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private </a:t>
                      </a:r>
                      <a:r>
                        <a:rPr lang="en-US" sz="2000" dirty="0" err="1">
                          <a:solidFill>
                            <a:schemeClr val="tx1"/>
                          </a:solidFill>
                          <a:effectLst/>
                          <a:latin typeface="Times New Roman" panose="02020603050405020304" pitchFamily="18" charset="0"/>
                          <a:cs typeface="Times New Roman" panose="02020603050405020304" pitchFamily="18" charset="0"/>
                        </a:rPr>
                        <a:t>int</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num</a:t>
                      </a:r>
                      <a:r>
                        <a:rPr lang="en-US" sz="2000" dirty="0">
                          <a:solidFill>
                            <a:schemeClr val="tx1"/>
                          </a:solidFill>
                          <a:effectLst/>
                          <a:latin typeface="Times New Roman" panose="02020603050405020304" pitchFamily="18" charset="0"/>
                          <a:cs typeface="Times New Roman" panose="02020603050405020304" pitchFamily="18" charset="0"/>
                        </a:rPr>
                        <a:t>;</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public virtual </a:t>
                      </a:r>
                      <a:r>
                        <a:rPr lang="en-US" sz="2000" dirty="0" err="1">
                          <a:solidFill>
                            <a:schemeClr val="tx1"/>
                          </a:solidFill>
                          <a:effectLst/>
                          <a:latin typeface="Times New Roman" panose="02020603050405020304" pitchFamily="18" charset="0"/>
                          <a:cs typeface="Times New Roman" panose="02020603050405020304" pitchFamily="18" charset="0"/>
                        </a:rPr>
                        <a:t>int</a:t>
                      </a:r>
                      <a:r>
                        <a:rPr lang="en-US" sz="2000" dirty="0">
                          <a:solidFill>
                            <a:schemeClr val="tx1"/>
                          </a:solidFill>
                          <a:effectLst/>
                          <a:latin typeface="Times New Roman" panose="02020603050405020304" pitchFamily="18" charset="0"/>
                          <a:cs typeface="Times New Roman" panose="02020603050405020304" pitchFamily="18" charset="0"/>
                        </a:rPr>
                        <a:t> Number</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  get { return </a:t>
                      </a:r>
                      <a:r>
                        <a:rPr lang="en-US" sz="2000" dirty="0" err="1">
                          <a:solidFill>
                            <a:schemeClr val="tx1"/>
                          </a:solidFill>
                          <a:effectLst/>
                          <a:latin typeface="Times New Roman" panose="02020603050405020304" pitchFamily="18" charset="0"/>
                          <a:cs typeface="Times New Roman" panose="02020603050405020304" pitchFamily="18" charset="0"/>
                        </a:rPr>
                        <a:t>num</a:t>
                      </a:r>
                      <a:r>
                        <a:rPr lang="en-US"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set { </a:t>
                      </a:r>
                      <a:r>
                        <a:rPr lang="en-US" sz="2000" dirty="0" err="1">
                          <a:solidFill>
                            <a:schemeClr val="tx1"/>
                          </a:solidFill>
                          <a:effectLst/>
                          <a:latin typeface="Times New Roman" panose="02020603050405020304" pitchFamily="18" charset="0"/>
                          <a:cs typeface="Times New Roman" panose="02020603050405020304" pitchFamily="18" charset="0"/>
                        </a:rPr>
                        <a:t>num</a:t>
                      </a:r>
                      <a:r>
                        <a:rPr lang="en-US" sz="2000" dirty="0">
                          <a:solidFill>
                            <a:schemeClr val="tx1"/>
                          </a:solidFill>
                          <a:effectLst/>
                          <a:latin typeface="Times New Roman" panose="02020603050405020304" pitchFamily="18" charset="0"/>
                          <a:cs typeface="Times New Roman" panose="02020603050405020304" pitchFamily="18" charset="0"/>
                        </a:rPr>
                        <a:t> = value; }</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a:t>
                      </a:r>
                      <a:endPar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8486" marR="58486" marT="0" marB="0">
                    <a:solidFill>
                      <a:schemeClr val="bg1"/>
                    </a:solidFill>
                  </a:tcPr>
                </a:tc>
                <a:extLst>
                  <a:ext uri="{0D108BD9-81ED-4DB2-BD59-A6C34878D82A}">
                    <a16:rowId xmlns:a16="http://schemas.microsoft.com/office/drawing/2014/main" val="1698138522"/>
                  </a:ext>
                </a:extLst>
              </a:tr>
            </a:tbl>
          </a:graphicData>
        </a:graphic>
      </p:graphicFrame>
    </p:spTree>
    <p:extLst>
      <p:ext uri="{BB962C8B-B14F-4D97-AF65-F5344CB8AC3E}">
        <p14:creationId xmlns:p14="http://schemas.microsoft.com/office/powerpoint/2010/main" val="757660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9FA1457-544B-45E9-B261-5B81B2746642}"/>
              </a:ext>
            </a:extLst>
          </p:cNvPr>
          <p:cNvSpPr/>
          <p:nvPr/>
        </p:nvSpPr>
        <p:spPr>
          <a:xfrm>
            <a:off x="395536" y="260648"/>
            <a:ext cx="3839064" cy="492443"/>
          </a:xfrm>
          <a:prstGeom prst="rect">
            <a:avLst/>
          </a:prstGeom>
        </p:spPr>
        <p:txBody>
          <a:bodyPr wrap="none">
            <a:spAutoFit/>
          </a:bodyPr>
          <a:lstStyle/>
          <a:p>
            <a:pPr lvl="0" eaLnBrk="0" fontAlgn="base" hangingPunct="0">
              <a:spcBef>
                <a:spcPct val="0"/>
              </a:spcBef>
              <a:spcAft>
                <a:spcPct val="0"/>
              </a:spcAft>
            </a:pPr>
            <a:r>
              <a:rPr lang="kk-KZ" altLang="ru-RU" sz="2600" b="1" dirty="0">
                <a:solidFill>
                  <a:srgbClr val="FFC000"/>
                </a:solidFill>
                <a:latin typeface="Arial" panose="020B0604020202020204" pitchFamily="34" charset="0"/>
                <a:ea typeface="Times New Roman" panose="02020603050405020304" pitchFamily="18" charset="0"/>
              </a:rPr>
              <a:t>virtual модификаторы</a:t>
            </a:r>
            <a:endParaRPr lang="ru-RU" altLang="ru-RU" sz="2600" b="1" dirty="0">
              <a:solidFill>
                <a:srgbClr val="FFC000"/>
              </a:solidFill>
              <a:latin typeface="Arial" panose="020B0604020202020204" pitchFamily="34" charset="0"/>
              <a:ea typeface="Times New Roman" panose="02020603050405020304" pitchFamily="18" charset="0"/>
            </a:endParaRPr>
          </a:p>
        </p:txBody>
      </p:sp>
      <p:graphicFrame>
        <p:nvGraphicFramePr>
          <p:cNvPr id="3" name="Таблица 2">
            <a:extLst>
              <a:ext uri="{FF2B5EF4-FFF2-40B4-BE49-F238E27FC236}">
                <a16:creationId xmlns:a16="http://schemas.microsoft.com/office/drawing/2014/main" id="{4021605F-DBED-40CC-911D-6E031F4E3DDB}"/>
              </a:ext>
            </a:extLst>
          </p:cNvPr>
          <p:cNvGraphicFramePr>
            <a:graphicFrameLocks noGrp="1"/>
          </p:cNvGraphicFramePr>
          <p:nvPr>
            <p:extLst>
              <p:ext uri="{D42A27DB-BD31-4B8C-83A1-F6EECF244321}">
                <p14:modId xmlns:p14="http://schemas.microsoft.com/office/powerpoint/2010/main" val="2233283237"/>
              </p:ext>
            </p:extLst>
          </p:nvPr>
        </p:nvGraphicFramePr>
        <p:xfrm>
          <a:off x="336892" y="753091"/>
          <a:ext cx="7560840" cy="5848414"/>
        </p:xfrm>
        <a:graphic>
          <a:graphicData uri="http://schemas.openxmlformats.org/drawingml/2006/table">
            <a:tbl>
              <a:tblPr firstRow="1" firstCol="1" bandRow="1">
                <a:tableStyleId>{5C22544A-7EE6-4342-B048-85BDC9FD1C3A}</a:tableStyleId>
              </a:tblPr>
              <a:tblGrid>
                <a:gridCol w="7560840">
                  <a:extLst>
                    <a:ext uri="{9D8B030D-6E8A-4147-A177-3AD203B41FA5}">
                      <a16:colId xmlns:a16="http://schemas.microsoft.com/office/drawing/2014/main" val="898896277"/>
                    </a:ext>
                  </a:extLst>
                </a:gridCol>
              </a:tblGrid>
              <a:tr h="4548117">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class </a:t>
                      </a:r>
                      <a:r>
                        <a:rPr lang="en-US" sz="2000" dirty="0" err="1">
                          <a:solidFill>
                            <a:schemeClr val="tx1"/>
                          </a:solidFill>
                          <a:effectLst/>
                          <a:latin typeface="Times New Roman" panose="02020603050405020304" pitchFamily="18" charset="0"/>
                          <a:cs typeface="Times New Roman" panose="02020603050405020304" pitchFamily="18" charset="0"/>
                        </a:rPr>
                        <a:t>MyDerivedClass</a:t>
                      </a:r>
                      <a:r>
                        <a:rPr lang="en-US" sz="2000" dirty="0">
                          <a:solidFill>
                            <a:schemeClr val="tx1"/>
                          </a:solidFill>
                          <a:effectLst/>
                          <a:latin typeface="Times New Roman" panose="02020603050405020304" pitchFamily="18" charset="0"/>
                          <a:cs typeface="Times New Roman" panose="02020603050405020304" pitchFamily="18" charset="0"/>
                        </a:rPr>
                        <a:t> : </a:t>
                      </a:r>
                      <a:r>
                        <a:rPr lang="en-US" sz="2000" dirty="0" err="1">
                          <a:solidFill>
                            <a:schemeClr val="tx1"/>
                          </a:solidFill>
                          <a:effectLst/>
                          <a:latin typeface="Times New Roman" panose="02020603050405020304" pitchFamily="18" charset="0"/>
                          <a:cs typeface="Times New Roman" panose="02020603050405020304" pitchFamily="18" charset="0"/>
                        </a:rPr>
                        <a:t>MyBaseClass</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private string name;</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 Override auto-implemented property with ordinary property</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 to provide specialized accessor behavior.</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kk-KZ" sz="2000" dirty="0">
                          <a:solidFill>
                            <a:schemeClr val="tx1"/>
                          </a:solidFill>
                          <a:effectLst/>
                          <a:latin typeface="Times New Roman" panose="02020603050405020304" pitchFamily="18" charset="0"/>
                          <a:cs typeface="Times New Roman" panose="02020603050405020304" pitchFamily="18" charset="0"/>
                        </a:rPr>
                        <a:t>   </a:t>
                      </a:r>
                      <a:r>
                        <a:rPr lang="ru-RU" sz="2000" dirty="0">
                          <a:solidFill>
                            <a:schemeClr val="tx1"/>
                          </a:solidFill>
                          <a:effectLst/>
                          <a:latin typeface="Times New Roman" panose="02020603050405020304" pitchFamily="18" charset="0"/>
                          <a:cs typeface="Times New Roman" panose="02020603050405020304" pitchFamily="18" charset="0"/>
                        </a:rPr>
                        <a:t>//</a:t>
                      </a:r>
                      <a:r>
                        <a:rPr lang="kk-KZ" sz="2000" dirty="0">
                          <a:solidFill>
                            <a:schemeClr val="tx1"/>
                          </a:solidFill>
                          <a:effectLst/>
                          <a:latin typeface="Times New Roman" panose="02020603050405020304" pitchFamily="18" charset="0"/>
                          <a:cs typeface="Times New Roman" panose="02020603050405020304" pitchFamily="18" charset="0"/>
                        </a:rPr>
                        <a:t> арнайы әрекетті қамтамасыз ету мақсатында </a:t>
                      </a:r>
                      <a:r>
                        <a:rPr lang="ru-RU" sz="2000" dirty="0">
                          <a:solidFill>
                            <a:schemeClr val="tx1"/>
                          </a:solidFill>
                          <a:effectLst/>
                          <a:latin typeface="Times New Roman" panose="02020603050405020304" pitchFamily="18" charset="0"/>
                          <a:cs typeface="Times New Roman" panose="02020603050405020304" pitchFamily="18" charset="0"/>
                        </a:rPr>
                        <a:t>(</a:t>
                      </a:r>
                      <a:r>
                        <a:rPr lang="kk-KZ" sz="2000" dirty="0">
                          <a:solidFill>
                            <a:schemeClr val="tx1"/>
                          </a:solidFill>
                          <a:effectLst/>
                          <a:latin typeface="Times New Roman" panose="02020603050405020304" pitchFamily="18" charset="0"/>
                          <a:cs typeface="Times New Roman" panose="02020603050405020304" pitchFamily="18" charset="0"/>
                        </a:rPr>
                        <a:t>мысалы, тексеру</a:t>
                      </a:r>
                      <a:r>
                        <a:rPr lang="ru-RU" sz="2000" dirty="0">
                          <a:solidFill>
                            <a:schemeClr val="tx1"/>
                          </a:solidFill>
                          <a:effectLst/>
                          <a:latin typeface="Times New Roman" panose="02020603050405020304" pitchFamily="18" charset="0"/>
                          <a:cs typeface="Times New Roman" panose="02020603050405020304" pitchFamily="18" charset="0"/>
                        </a:rPr>
                        <a:t>) </a:t>
                      </a:r>
                    </a:p>
                    <a:p>
                      <a:pPr>
                        <a:lnSpc>
                          <a:spcPct val="107000"/>
                        </a:lnSpc>
                        <a:spcAft>
                          <a:spcPts val="0"/>
                        </a:spcAft>
                      </a:pPr>
                      <a:r>
                        <a:rPr lang="kk-KZ" sz="2000" dirty="0">
                          <a:solidFill>
                            <a:schemeClr val="tx1"/>
                          </a:solidFill>
                          <a:effectLst/>
                          <a:latin typeface="Times New Roman" panose="02020603050405020304" pitchFamily="18" charset="0"/>
                          <a:cs typeface="Times New Roman" panose="02020603050405020304" pitchFamily="18" charset="0"/>
                        </a:rPr>
                        <a:t>   //автоматтты түрде іске асырылған қасиетті қайта анытау</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kk-KZ" sz="2000" dirty="0">
                          <a:solidFill>
                            <a:schemeClr val="tx1"/>
                          </a:solidFill>
                          <a:effectLst/>
                          <a:latin typeface="Times New Roman" panose="02020603050405020304" pitchFamily="18" charset="0"/>
                          <a:cs typeface="Times New Roman" panose="02020603050405020304" pitchFamily="18" charset="0"/>
                        </a:rPr>
                        <a:t>    </a:t>
                      </a:r>
                      <a:r>
                        <a:rPr lang="en-US" sz="2000" dirty="0">
                          <a:solidFill>
                            <a:schemeClr val="tx1"/>
                          </a:solidFill>
                          <a:effectLst/>
                          <a:latin typeface="Times New Roman" panose="02020603050405020304" pitchFamily="18" charset="0"/>
                          <a:cs typeface="Times New Roman" panose="02020603050405020304" pitchFamily="18" charset="0"/>
                        </a:rPr>
                        <a:t>public override string Name</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   get { return name;   }</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set</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   if (value != </a:t>
                      </a:r>
                      <a:r>
                        <a:rPr lang="en-US" sz="2000" dirty="0" err="1">
                          <a:solidFill>
                            <a:schemeClr val="tx1"/>
                          </a:solidFill>
                          <a:effectLst/>
                          <a:latin typeface="Times New Roman" panose="02020603050405020304" pitchFamily="18" charset="0"/>
                          <a:cs typeface="Times New Roman" panose="02020603050405020304" pitchFamily="18" charset="0"/>
                        </a:rPr>
                        <a:t>String.Empty</a:t>
                      </a:r>
                      <a:r>
                        <a:rPr lang="en-US" sz="2000" dirty="0">
                          <a:solidFill>
                            <a:schemeClr val="tx1"/>
                          </a:solidFill>
                          <a:effectLst/>
                          <a:latin typeface="Times New Roman" panose="02020603050405020304" pitchFamily="18" charset="0"/>
                          <a:cs typeface="Times New Roman" panose="02020603050405020304" pitchFamily="18" charset="0"/>
                        </a:rPr>
                        <a:t>)</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 name = value;   }</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else</a:t>
                      </a:r>
                      <a:endParaRPr lang="ru-RU" sz="20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            { name = "Unknown"; </a:t>
                      </a:r>
                      <a:r>
                        <a:rPr lang="ru-RU" sz="2000" dirty="0">
                          <a:solidFill>
                            <a:schemeClr val="tx1"/>
                          </a:solidFill>
                          <a:effectLst/>
                          <a:latin typeface="Times New Roman" panose="02020603050405020304" pitchFamily="18" charset="0"/>
                          <a:cs typeface="Times New Roman" panose="02020603050405020304" pitchFamily="18" charset="0"/>
                        </a:rPr>
                        <a:t>}</a:t>
                      </a:r>
                    </a:p>
                    <a:p>
                      <a:pPr>
                        <a:lnSpc>
                          <a:spcPct val="107000"/>
                        </a:lnSpc>
                        <a:spcAft>
                          <a:spcPts val="0"/>
                        </a:spcAft>
                      </a:pPr>
                      <a:r>
                        <a:rPr lang="ru-RU" sz="2000" dirty="0">
                          <a:solidFill>
                            <a:schemeClr val="tx1"/>
                          </a:solidFill>
                          <a:effectLst/>
                          <a:latin typeface="Times New Roman" panose="02020603050405020304" pitchFamily="18" charset="0"/>
                          <a:cs typeface="Times New Roman" panose="02020603050405020304" pitchFamily="18" charset="0"/>
                        </a:rPr>
                        <a:t>        }</a:t>
                      </a:r>
                    </a:p>
                    <a:p>
                      <a:pPr>
                        <a:lnSpc>
                          <a:spcPct val="107000"/>
                        </a:lnSpc>
                        <a:spcAft>
                          <a:spcPts val="0"/>
                        </a:spcAft>
                      </a:pPr>
                      <a:r>
                        <a:rPr lang="ru-RU" sz="2000" dirty="0">
                          <a:solidFill>
                            <a:schemeClr val="tx1"/>
                          </a:solidFill>
                          <a:effectLst/>
                          <a:latin typeface="Times New Roman" panose="02020603050405020304" pitchFamily="18" charset="0"/>
                          <a:cs typeface="Times New Roman" panose="02020603050405020304" pitchFamily="18" charset="0"/>
                        </a:rPr>
                        <a:t>    }</a:t>
                      </a:r>
                    </a:p>
                    <a:p>
                      <a:pPr algn="just">
                        <a:lnSpc>
                          <a:spcPct val="107000"/>
                        </a:lnSpc>
                        <a:spcAft>
                          <a:spcPts val="0"/>
                        </a:spcAft>
                        <a:tabLst>
                          <a:tab pos="1046480" algn="l"/>
                        </a:tabLst>
                      </a:pPr>
                      <a:r>
                        <a:rPr lang="ru-RU" sz="2000" dirty="0">
                          <a:solidFill>
                            <a:schemeClr val="tx1"/>
                          </a:solidFill>
                          <a:effectLst/>
                          <a:latin typeface="Times New Roman" panose="02020603050405020304" pitchFamily="18" charset="0"/>
                          <a:cs typeface="Times New Roman" panose="02020603050405020304" pitchFamily="18" charset="0"/>
                        </a:rPr>
                        <a:t>}</a:t>
                      </a:r>
                      <a:endPar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8486" marR="58486" marT="0" marB="0">
                    <a:solidFill>
                      <a:schemeClr val="bg1"/>
                    </a:solidFill>
                  </a:tcPr>
                </a:tc>
                <a:extLst>
                  <a:ext uri="{0D108BD9-81ED-4DB2-BD59-A6C34878D82A}">
                    <a16:rowId xmlns:a16="http://schemas.microsoft.com/office/drawing/2014/main" val="1698138522"/>
                  </a:ext>
                </a:extLst>
              </a:tr>
            </a:tbl>
          </a:graphicData>
        </a:graphic>
      </p:graphicFrame>
    </p:spTree>
    <p:extLst>
      <p:ext uri="{BB962C8B-B14F-4D97-AF65-F5344CB8AC3E}">
        <p14:creationId xmlns:p14="http://schemas.microsoft.com/office/powerpoint/2010/main" val="2430430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842E3A3-B79B-4E9C-851E-3A4895F07E42}"/>
              </a:ext>
            </a:extLst>
          </p:cNvPr>
          <p:cNvSpPr/>
          <p:nvPr/>
        </p:nvSpPr>
        <p:spPr>
          <a:xfrm>
            <a:off x="467544" y="663003"/>
            <a:ext cx="8208912" cy="6186309"/>
          </a:xfrm>
          <a:prstGeom prst="rect">
            <a:avLst/>
          </a:prstGeom>
        </p:spPr>
        <p:txBody>
          <a:bodyPr wrap="square">
            <a:spAutoFit/>
          </a:bodyPr>
          <a:lstStyle/>
          <a:p>
            <a:pPr indent="450215" algn="just">
              <a:spcAft>
                <a:spcPts val="0"/>
              </a:spcAft>
              <a:tabLst>
                <a:tab pos="-114300" algn="l"/>
              </a:tabLst>
            </a:pPr>
            <a:r>
              <a:rPr lang="kk-KZ" sz="2200" dirty="0">
                <a:solidFill>
                  <a:srgbClr val="FFC000"/>
                </a:solidFill>
                <a:latin typeface="Times New Roman" panose="02020603050405020304" pitchFamily="18" charset="0"/>
                <a:ea typeface="Times New Roman" panose="02020603050405020304" pitchFamily="18" charset="0"/>
              </a:rPr>
              <a:t>Абстрактлы базалық кластар </a:t>
            </a:r>
            <a:r>
              <a:rPr lang="kk-KZ" sz="2200" dirty="0">
                <a:solidFill>
                  <a:schemeClr val="bg1"/>
                </a:solidFill>
                <a:latin typeface="Times New Roman" panose="02020603050405020304" pitchFamily="18" charset="0"/>
                <a:ea typeface="Times New Roman" panose="02020603050405020304" pitchFamily="18" charset="0"/>
              </a:rPr>
              <a:t>ұғымын қарастырайық. </a:t>
            </a:r>
            <a:endParaRPr lang="ru-RU" sz="2200" dirty="0">
              <a:solidFill>
                <a:schemeClr val="bg1"/>
              </a:solidFill>
              <a:latin typeface="Times New Roman" panose="02020603050405020304" pitchFamily="18" charset="0"/>
              <a:ea typeface="Times New Roman" panose="02020603050405020304" pitchFamily="18" charset="0"/>
            </a:endParaRPr>
          </a:p>
          <a:p>
            <a:pPr indent="450215" algn="just">
              <a:spcAft>
                <a:spcPts val="0"/>
              </a:spcAft>
              <a:tabLst>
                <a:tab pos="-114300" algn="l"/>
              </a:tabLst>
            </a:pPr>
            <a:r>
              <a:rPr lang="kk-KZ" sz="2200" dirty="0">
                <a:solidFill>
                  <a:schemeClr val="bg1"/>
                </a:solidFill>
                <a:latin typeface="Times New Roman" panose="02020603050405020304" pitchFamily="18" charset="0"/>
                <a:ea typeface="Times New Roman" panose="02020603050405020304" pitchFamily="18" charset="0"/>
              </a:rPr>
              <a:t>Кластардты мұралану нәтижесінде артықшылықтарға ие болу үшін ОББ әзірлеушілері базалық кластарды құрай бастады. Базалық кластарда белгілі бір объекттер жиынының деректерін өңдейтін барлық мүмкін әдістері болады, бірақ базалық кластарда әдетте, деректер элементтері болмайды. </a:t>
            </a:r>
            <a:endParaRPr lang="en-US" sz="2200" dirty="0">
              <a:solidFill>
                <a:schemeClr val="bg1"/>
              </a:solidFill>
              <a:latin typeface="Times New Roman" panose="02020603050405020304" pitchFamily="18" charset="0"/>
              <a:ea typeface="Times New Roman" panose="02020603050405020304" pitchFamily="18" charset="0"/>
            </a:endParaRPr>
          </a:p>
          <a:p>
            <a:pPr indent="457200" algn="just"/>
            <a:r>
              <a:rPr lang="kk-KZ" sz="2200" dirty="0">
                <a:solidFill>
                  <a:srgbClr val="FFC000"/>
                </a:solidFill>
                <a:latin typeface="Times New Roman" panose="02020603050405020304" pitchFamily="18" charset="0"/>
                <a:cs typeface="Times New Roman" panose="02020603050405020304" pitchFamily="18" charset="0"/>
              </a:rPr>
              <a:t>Абстрактылы базалық кластар </a:t>
            </a:r>
            <a:r>
              <a:rPr lang="kk-KZ" sz="2200" dirty="0">
                <a:solidFill>
                  <a:schemeClr val="bg1"/>
                </a:solidFill>
                <a:latin typeface="Times New Roman" panose="02020603050405020304" pitchFamily="18" charset="0"/>
                <a:cs typeface="Times New Roman" panose="02020603050405020304" pitchFamily="18" charset="0"/>
              </a:rPr>
              <a:t>тек қана туынды класты құру үшін ғана қолданылады. Әдетте, оларда тек қана әдістер жиынтығы жазылады және осы әдістерді оның әрбір ұрпағы өзінше жүзеге асыратын болады. Абстрактылы базалық кластардың осындай </a:t>
            </a:r>
            <a:r>
              <a:rPr lang="kk-KZ" sz="2200" u="sng" dirty="0">
                <a:solidFill>
                  <a:schemeClr val="bg1"/>
                </a:solidFill>
                <a:latin typeface="Times New Roman" panose="02020603050405020304" pitchFamily="18" charset="0"/>
                <a:cs typeface="Times New Roman" panose="02020603050405020304" pitchFamily="18" charset="0"/>
              </a:rPr>
              <a:t>әдістері</a:t>
            </a:r>
            <a:r>
              <a:rPr lang="kk-KZ" sz="2200" dirty="0">
                <a:solidFill>
                  <a:schemeClr val="bg1"/>
                </a:solidFill>
                <a:latin typeface="Times New Roman" panose="02020603050405020304" pitchFamily="18" charset="0"/>
                <a:cs typeface="Times New Roman" panose="02020603050405020304" pitchFamily="18" charset="0"/>
              </a:rPr>
              <a:t> қолданыста жоқ немесе виртуалды деректер элементтеріне арналған (яғни, мұрагерлік тізбектегі келешекте құрылатын кластардың деректер элементтеріне арналған).</a:t>
            </a:r>
            <a:endParaRPr lang="ru-RU" sz="2200" dirty="0">
              <a:solidFill>
                <a:schemeClr val="bg1"/>
              </a:solidFill>
              <a:latin typeface="Times New Roman" panose="02020603050405020304" pitchFamily="18" charset="0"/>
              <a:cs typeface="Times New Roman" panose="02020603050405020304" pitchFamily="18" charset="0"/>
            </a:endParaRPr>
          </a:p>
          <a:p>
            <a:pPr indent="457200" algn="just"/>
            <a:r>
              <a:rPr lang="kk-KZ" sz="2200" dirty="0">
                <a:solidFill>
                  <a:schemeClr val="bg1"/>
                </a:solidFill>
                <a:latin typeface="Times New Roman" panose="02020603050405020304" pitchFamily="18" charset="0"/>
                <a:cs typeface="Times New Roman" panose="02020603050405020304" pitchFamily="18" charset="0"/>
              </a:rPr>
              <a:t>Мұрагерлік тізбек бойынша келешекте құрылатын кластардың қолданыста жоқ, деректердің виртуальды элементтеріне арналған әдістері </a:t>
            </a:r>
            <a:r>
              <a:rPr lang="kk-KZ" sz="2200" dirty="0">
                <a:solidFill>
                  <a:srgbClr val="FFC000"/>
                </a:solidFill>
                <a:latin typeface="Times New Roman" panose="02020603050405020304" pitchFamily="18" charset="0"/>
                <a:cs typeface="Times New Roman" panose="02020603050405020304" pitchFamily="18" charset="0"/>
              </a:rPr>
              <a:t>виртуальды әдістер </a:t>
            </a:r>
            <a:r>
              <a:rPr lang="kk-KZ" sz="2200" dirty="0">
                <a:solidFill>
                  <a:schemeClr val="bg1"/>
                </a:solidFill>
                <a:latin typeface="Times New Roman" panose="02020603050405020304" pitchFamily="18" charset="0"/>
                <a:cs typeface="Times New Roman" panose="02020603050405020304" pitchFamily="18" charset="0"/>
              </a:rPr>
              <a:t>деп атала бастады.  </a:t>
            </a:r>
            <a:endParaRPr lang="ru-RU" sz="2200" dirty="0">
              <a:solidFill>
                <a:schemeClr val="bg1"/>
              </a:solidFill>
              <a:latin typeface="Times New Roman" panose="02020603050405020304" pitchFamily="18" charset="0"/>
              <a:cs typeface="Times New Roman" panose="02020603050405020304" pitchFamily="18" charset="0"/>
            </a:endParaRPr>
          </a:p>
          <a:p>
            <a:pPr indent="450215" algn="just">
              <a:spcAft>
                <a:spcPts val="0"/>
              </a:spcAft>
              <a:tabLst>
                <a:tab pos="-114300" algn="l"/>
              </a:tabLst>
            </a:pPr>
            <a:endParaRPr lang="ru-RU" sz="2200" dirty="0">
              <a:solidFill>
                <a:schemeClr val="bg1"/>
              </a:solidFill>
              <a:latin typeface="Times New Roman" panose="02020603050405020304" pitchFamily="18" charset="0"/>
              <a:ea typeface="Times New Roman" panose="02020603050405020304" pitchFamily="18" charset="0"/>
            </a:endParaRPr>
          </a:p>
        </p:txBody>
      </p:sp>
      <p:sp>
        <p:nvSpPr>
          <p:cNvPr id="3" name="Прямоугольник 2">
            <a:extLst>
              <a:ext uri="{FF2B5EF4-FFF2-40B4-BE49-F238E27FC236}">
                <a16:creationId xmlns:a16="http://schemas.microsoft.com/office/drawing/2014/main" id="{B7B5294F-C2B6-49C9-8BA4-9098056A668D}"/>
              </a:ext>
            </a:extLst>
          </p:cNvPr>
          <p:cNvSpPr/>
          <p:nvPr/>
        </p:nvSpPr>
        <p:spPr>
          <a:xfrm>
            <a:off x="467544" y="218886"/>
            <a:ext cx="2426498" cy="492443"/>
          </a:xfrm>
          <a:prstGeom prst="rect">
            <a:avLst/>
          </a:prstGeom>
        </p:spPr>
        <p:txBody>
          <a:bodyPr wrap="none">
            <a:spAutoFit/>
          </a:bodyPr>
          <a:lstStyle/>
          <a:p>
            <a:r>
              <a:rPr lang="ru-RU" sz="2600" b="1" dirty="0">
                <a:solidFill>
                  <a:srgbClr val="FFC000"/>
                </a:solidFill>
                <a:latin typeface="Times New Roman" panose="02020603050405020304" pitchFamily="18" charset="0"/>
                <a:cs typeface="Times New Roman" panose="02020603050405020304" pitchFamily="18" charset="0"/>
              </a:rPr>
              <a:t>Полиморфизм </a:t>
            </a:r>
            <a:endParaRPr lang="ru-RU" sz="2600" b="1" i="0" dirty="0">
              <a:solidFill>
                <a:srgbClr val="FFC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6221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3999" y="692696"/>
            <a:ext cx="8280920" cy="1384995"/>
          </a:xfrm>
          <a:prstGeom prst="rect">
            <a:avLst/>
          </a:prstGeom>
        </p:spPr>
        <p:txBody>
          <a:bodyPr wrap="square">
            <a:spAutoFit/>
          </a:bodyPr>
          <a:lstStyle/>
          <a:p>
            <a:pPr indent="457200"/>
            <a:r>
              <a:rPr lang="ru-RU" sz="2400" b="1" dirty="0" err="1">
                <a:solidFill>
                  <a:srgbClr val="FFC000"/>
                </a:solidFill>
                <a:latin typeface="Times New Roman" pitchFamily="18" charset="0"/>
                <a:cs typeface="Times New Roman" pitchFamily="18" charset="0"/>
              </a:rPr>
              <a:t>Модификаторлар</a:t>
            </a:r>
            <a:endParaRPr lang="ru-RU" sz="2400" b="1" dirty="0">
              <a:solidFill>
                <a:srgbClr val="FFC000"/>
              </a:solidFill>
              <a:latin typeface="Times New Roman" pitchFamily="18" charset="0"/>
              <a:cs typeface="Times New Roman" pitchFamily="18" charset="0"/>
            </a:endParaRPr>
          </a:p>
          <a:p>
            <a:pPr indent="457200" algn="just"/>
            <a:r>
              <a:rPr lang="ru-RU" sz="2000" dirty="0" err="1">
                <a:solidFill>
                  <a:schemeClr val="bg1"/>
                </a:solidFill>
                <a:latin typeface="Times New Roman" pitchFamily="18" charset="0"/>
                <a:cs typeface="Times New Roman" pitchFamily="18" charset="0"/>
              </a:rPr>
              <a:t>Модификаторлар</a:t>
            </a:r>
            <a:r>
              <a:rPr lang="ru-RU" sz="2000" dirty="0">
                <a:solidFill>
                  <a:schemeClr val="bg1"/>
                </a:solidFill>
                <a:latin typeface="Times New Roman" pitchFamily="18" charset="0"/>
                <a:cs typeface="Times New Roman" pitchFamily="18" charset="0"/>
              </a:rPr>
              <a:t> </a:t>
            </a:r>
            <a:r>
              <a:rPr lang="ru-RU" sz="2000" dirty="0" err="1">
                <a:solidFill>
                  <a:schemeClr val="bg1"/>
                </a:solidFill>
                <a:latin typeface="Times New Roman" pitchFamily="18" charset="0"/>
                <a:cs typeface="Times New Roman" pitchFamily="18" charset="0"/>
              </a:rPr>
              <a:t>типтер</a:t>
            </a:r>
            <a:r>
              <a:rPr lang="ru-RU" sz="2000" dirty="0">
                <a:solidFill>
                  <a:schemeClr val="bg1"/>
                </a:solidFill>
                <a:latin typeface="Times New Roman" pitchFamily="18" charset="0"/>
                <a:cs typeface="Times New Roman" pitchFamily="18" charset="0"/>
              </a:rPr>
              <a:t> </a:t>
            </a:r>
            <a:r>
              <a:rPr lang="ru-RU" sz="2000" dirty="0" err="1">
                <a:solidFill>
                  <a:schemeClr val="bg1"/>
                </a:solidFill>
                <a:latin typeface="Times New Roman" pitchFamily="18" charset="0"/>
                <a:cs typeface="Times New Roman" pitchFamily="18" charset="0"/>
              </a:rPr>
              <a:t>және</a:t>
            </a:r>
            <a:r>
              <a:rPr lang="ru-RU" sz="2000" dirty="0">
                <a:solidFill>
                  <a:schemeClr val="bg1"/>
                </a:solidFill>
                <a:latin typeface="Times New Roman" pitchFamily="18" charset="0"/>
                <a:cs typeface="Times New Roman" pitchFamily="18" charset="0"/>
              </a:rPr>
              <a:t> </a:t>
            </a:r>
            <a:r>
              <a:rPr lang="ru-RU" sz="2000" dirty="0" err="1">
                <a:solidFill>
                  <a:schemeClr val="bg1"/>
                </a:solidFill>
                <a:latin typeface="Times New Roman" pitchFamily="18" charset="0"/>
                <a:cs typeface="Times New Roman" pitchFamily="18" charset="0"/>
              </a:rPr>
              <a:t>олардың</a:t>
            </a:r>
            <a:r>
              <a:rPr lang="ru-RU" sz="2000" dirty="0">
                <a:solidFill>
                  <a:schemeClr val="bg1"/>
                </a:solidFill>
                <a:latin typeface="Times New Roman" pitchFamily="18" charset="0"/>
                <a:cs typeface="Times New Roman" pitchFamily="18" charset="0"/>
              </a:rPr>
              <a:t> </a:t>
            </a:r>
            <a:r>
              <a:rPr lang="ru-RU" sz="2000" dirty="0" err="1">
                <a:solidFill>
                  <a:schemeClr val="bg1"/>
                </a:solidFill>
                <a:latin typeface="Times New Roman" pitchFamily="18" charset="0"/>
                <a:cs typeface="Times New Roman" pitchFamily="18" charset="0"/>
              </a:rPr>
              <a:t>мүшелерінің</a:t>
            </a:r>
            <a:r>
              <a:rPr lang="ru-RU" sz="2000" dirty="0">
                <a:solidFill>
                  <a:schemeClr val="bg1"/>
                </a:solidFill>
                <a:latin typeface="Times New Roman" pitchFamily="18" charset="0"/>
                <a:cs typeface="Times New Roman" pitchFamily="18" charset="0"/>
              </a:rPr>
              <a:t> </a:t>
            </a:r>
            <a:r>
              <a:rPr lang="en-US" sz="2000" dirty="0">
                <a:solidFill>
                  <a:schemeClr val="bg1"/>
                </a:solidFill>
                <a:latin typeface="Times New Roman" pitchFamily="18" charset="0"/>
                <a:cs typeface="Times New Roman" pitchFamily="18" charset="0"/>
              </a:rPr>
              <a:t>(</a:t>
            </a:r>
            <a:r>
              <a:rPr lang="ru-RU" sz="2000" dirty="0" err="1">
                <a:solidFill>
                  <a:schemeClr val="bg1"/>
                </a:solidFill>
                <a:latin typeface="Times New Roman" pitchFamily="18" charset="0"/>
                <a:cs typeface="Times New Roman" pitchFamily="18" charset="0"/>
              </a:rPr>
              <a:t>мысалы</a:t>
            </a:r>
            <a:r>
              <a:rPr lang="ru-RU" sz="2000" dirty="0">
                <a:solidFill>
                  <a:schemeClr val="bg1"/>
                </a:solidFill>
                <a:latin typeface="Times New Roman" pitchFamily="18" charset="0"/>
                <a:cs typeface="Times New Roman" pitchFamily="18" charset="0"/>
              </a:rPr>
              <a:t> к</a:t>
            </a:r>
            <a:r>
              <a:rPr lang="kk-KZ" sz="2000" dirty="0">
                <a:solidFill>
                  <a:schemeClr val="bg1"/>
                </a:solidFill>
                <a:latin typeface="Times New Roman" pitchFamily="18" charset="0"/>
                <a:cs typeface="Times New Roman" pitchFamily="18" charset="0"/>
              </a:rPr>
              <a:t>ласстарды</a:t>
            </a:r>
            <a:r>
              <a:rPr lang="en-US" sz="2000" dirty="0">
                <a:solidFill>
                  <a:schemeClr val="bg1"/>
                </a:solidFill>
                <a:latin typeface="Times New Roman" pitchFamily="18" charset="0"/>
                <a:cs typeface="Times New Roman" pitchFamily="18" charset="0"/>
              </a:rPr>
              <a:t>)</a:t>
            </a:r>
            <a:r>
              <a:rPr lang="kk-KZ" sz="2000" dirty="0">
                <a:solidFill>
                  <a:schemeClr val="bg1"/>
                </a:solidFill>
                <a:latin typeface="Times New Roman" pitchFamily="18" charset="0"/>
                <a:cs typeface="Times New Roman" pitchFamily="18" charset="0"/>
              </a:rPr>
              <a:t>  жариялануын өзгертуге қолданылады. </a:t>
            </a:r>
            <a:r>
              <a:rPr lang="ru-RU" sz="2000" dirty="0">
                <a:solidFill>
                  <a:schemeClr val="bg1"/>
                </a:solidFill>
                <a:latin typeface="Times New Roman" pitchFamily="18" charset="0"/>
                <a:cs typeface="Times New Roman" pitchFamily="18" charset="0"/>
              </a:rPr>
              <a:t>C# </a:t>
            </a:r>
            <a:r>
              <a:rPr lang="ru-RU" sz="2000" dirty="0" err="1">
                <a:solidFill>
                  <a:schemeClr val="bg1"/>
                </a:solidFill>
                <a:latin typeface="Times New Roman" pitchFamily="18" charset="0"/>
                <a:cs typeface="Times New Roman" pitchFamily="18" charset="0"/>
              </a:rPr>
              <a:t>тіліндегі</a:t>
            </a:r>
            <a:r>
              <a:rPr lang="ru-RU" sz="2000" dirty="0">
                <a:solidFill>
                  <a:schemeClr val="bg1"/>
                </a:solidFill>
                <a:latin typeface="Times New Roman" pitchFamily="18" charset="0"/>
                <a:cs typeface="Times New Roman" pitchFamily="18" charset="0"/>
              </a:rPr>
              <a:t> </a:t>
            </a:r>
            <a:r>
              <a:rPr lang="ru-RU" sz="2000" dirty="0" err="1">
                <a:solidFill>
                  <a:schemeClr val="bg1"/>
                </a:solidFill>
                <a:latin typeface="Times New Roman" pitchFamily="18" charset="0"/>
                <a:cs typeface="Times New Roman" pitchFamily="18" charset="0"/>
              </a:rPr>
              <a:t>модификаторлар</a:t>
            </a:r>
            <a:r>
              <a:rPr lang="ru-RU" sz="2000" dirty="0">
                <a:solidFill>
                  <a:schemeClr val="bg1"/>
                </a:solidFill>
                <a:latin typeface="Times New Roman" pitchFamily="18" charset="0"/>
                <a:cs typeface="Times New Roman" pitchFamily="18" charset="0"/>
              </a:rPr>
              <a:t>.</a:t>
            </a:r>
            <a:r>
              <a:rPr lang="ru-RU" sz="2000" b="1" dirty="0">
                <a:solidFill>
                  <a:schemeClr val="bg1"/>
                </a:solidFill>
                <a:latin typeface="Times New Roman" pitchFamily="18" charset="0"/>
                <a:cs typeface="Times New Roman" pitchFamily="18" charset="0"/>
              </a:rPr>
              <a:t> </a:t>
            </a:r>
          </a:p>
        </p:txBody>
      </p:sp>
      <p:graphicFrame>
        <p:nvGraphicFramePr>
          <p:cNvPr id="4" name="Таблица 3"/>
          <p:cNvGraphicFramePr>
            <a:graphicFrameLocks noGrp="1"/>
          </p:cNvGraphicFramePr>
          <p:nvPr>
            <p:extLst>
              <p:ext uri="{D42A27DB-BD31-4B8C-83A1-F6EECF244321}">
                <p14:modId xmlns:p14="http://schemas.microsoft.com/office/powerpoint/2010/main" val="356139752"/>
              </p:ext>
            </p:extLst>
          </p:nvPr>
        </p:nvGraphicFramePr>
        <p:xfrm>
          <a:off x="557231" y="2100466"/>
          <a:ext cx="8137688" cy="3017520"/>
        </p:xfrm>
        <a:graphic>
          <a:graphicData uri="http://schemas.openxmlformats.org/drawingml/2006/table">
            <a:tbl>
              <a:tblPr/>
              <a:tblGrid>
                <a:gridCol w="4896544">
                  <a:extLst>
                    <a:ext uri="{9D8B030D-6E8A-4147-A177-3AD203B41FA5}">
                      <a16:colId xmlns:a16="http://schemas.microsoft.com/office/drawing/2014/main" val="20000"/>
                    </a:ext>
                  </a:extLst>
                </a:gridCol>
                <a:gridCol w="3241144">
                  <a:extLst>
                    <a:ext uri="{9D8B030D-6E8A-4147-A177-3AD203B41FA5}">
                      <a16:colId xmlns:a16="http://schemas.microsoft.com/office/drawing/2014/main" val="20001"/>
                    </a:ext>
                  </a:extLst>
                </a:gridCol>
              </a:tblGrid>
              <a:tr h="0">
                <a:tc>
                  <a:txBody>
                    <a:bodyPr/>
                    <a:lstStyle/>
                    <a:p>
                      <a:pPr algn="l" fontAlgn="b"/>
                      <a:r>
                        <a:rPr lang="ru-RU" sz="2400" b="0" dirty="0" err="1">
                          <a:effectLst/>
                          <a:latin typeface="Times New Roman" pitchFamily="18" charset="0"/>
                          <a:cs typeface="Times New Roman" pitchFamily="18" charset="0"/>
                        </a:rPr>
                        <a:t>Модификаторлар</a:t>
                      </a:r>
                      <a:endParaRPr lang="ru-RU" sz="2400" b="0" dirty="0">
                        <a:effectLst/>
                        <a:latin typeface="Times New Roman" pitchFamily="18" charset="0"/>
                        <a:cs typeface="Times New Roman" pitchFamily="18" charset="0"/>
                      </a:endParaRPr>
                    </a:p>
                  </a:txBody>
                  <a:tcPr marL="152400" marR="152400" marT="114300" marB="114300" anchor="b">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tc>
                  <a:txBody>
                    <a:bodyPr/>
                    <a:lstStyle/>
                    <a:p>
                      <a:pPr algn="l" fontAlgn="b"/>
                      <a:r>
                        <a:rPr lang="ru-RU" sz="2400" b="0" dirty="0" err="1">
                          <a:effectLst/>
                          <a:latin typeface="Times New Roman" pitchFamily="18" charset="0"/>
                          <a:cs typeface="Times New Roman" pitchFamily="18" charset="0"/>
                        </a:rPr>
                        <a:t>Мақсаты</a:t>
                      </a:r>
                      <a:r>
                        <a:rPr lang="ru-RU" sz="2400" b="0" dirty="0">
                          <a:effectLst/>
                          <a:latin typeface="Times New Roman" pitchFamily="18" charset="0"/>
                          <a:cs typeface="Times New Roman" pitchFamily="18" charset="0"/>
                        </a:rPr>
                        <a:t> </a:t>
                      </a:r>
                    </a:p>
                  </a:txBody>
                  <a:tcPr marL="152400" marR="152400" marT="114300" marB="114300" anchor="b">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indent="0" fontAlgn="t"/>
                      <a:r>
                        <a:rPr lang="ru-RU" sz="2400" u="sng" dirty="0" err="1">
                          <a:solidFill>
                            <a:srgbClr val="0078D7"/>
                          </a:solidFill>
                          <a:effectLst/>
                          <a:latin typeface="Times New Roman" pitchFamily="18" charset="0"/>
                          <a:cs typeface="Times New Roman" pitchFamily="18" charset="0"/>
                          <a:hlinkClick r:id="rId2"/>
                        </a:rPr>
                        <a:t>Қол</a:t>
                      </a:r>
                      <a:r>
                        <a:rPr lang="ru-RU" sz="2400" u="sng" dirty="0">
                          <a:solidFill>
                            <a:srgbClr val="0078D7"/>
                          </a:solidFill>
                          <a:effectLst/>
                          <a:latin typeface="Times New Roman" pitchFamily="18" charset="0"/>
                          <a:cs typeface="Times New Roman" pitchFamily="18" charset="0"/>
                          <a:hlinkClick r:id="rId2"/>
                        </a:rPr>
                        <a:t> </a:t>
                      </a:r>
                      <a:r>
                        <a:rPr lang="ru-RU" sz="2400" u="sng" dirty="0" err="1">
                          <a:solidFill>
                            <a:srgbClr val="0078D7"/>
                          </a:solidFill>
                          <a:effectLst/>
                          <a:latin typeface="Times New Roman" pitchFamily="18" charset="0"/>
                          <a:cs typeface="Times New Roman" pitchFamily="18" charset="0"/>
                          <a:hlinkClick r:id="rId2"/>
                        </a:rPr>
                        <a:t>жеткізу</a:t>
                      </a:r>
                      <a:r>
                        <a:rPr lang="ru-RU" sz="2400" u="sng" dirty="0">
                          <a:solidFill>
                            <a:srgbClr val="0078D7"/>
                          </a:solidFill>
                          <a:effectLst/>
                          <a:latin typeface="Times New Roman" pitchFamily="18" charset="0"/>
                          <a:cs typeface="Times New Roman" pitchFamily="18" charset="0"/>
                          <a:hlinkClick r:id="rId2"/>
                        </a:rPr>
                        <a:t> </a:t>
                      </a:r>
                      <a:r>
                        <a:rPr lang="ru-RU" sz="2400" u="sng" dirty="0" err="1">
                          <a:solidFill>
                            <a:srgbClr val="0078D7"/>
                          </a:solidFill>
                          <a:effectLst/>
                          <a:latin typeface="Times New Roman" pitchFamily="18" charset="0"/>
                          <a:cs typeface="Times New Roman" pitchFamily="18" charset="0"/>
                          <a:hlinkClick r:id="rId2"/>
                        </a:rPr>
                        <a:t>модификаторлары</a:t>
                      </a:r>
                      <a:r>
                        <a:rPr lang="ru-RU" sz="2400" u="sng" baseline="0" dirty="0">
                          <a:solidFill>
                            <a:srgbClr val="0078D7"/>
                          </a:solidFill>
                          <a:effectLst/>
                          <a:latin typeface="Times New Roman" pitchFamily="18" charset="0"/>
                          <a:cs typeface="Times New Roman" pitchFamily="18" charset="0"/>
                          <a:hlinkClick r:id="rId2"/>
                        </a:rPr>
                        <a:t> </a:t>
                      </a:r>
                      <a:r>
                        <a:rPr lang="en-US" sz="2400" u="sng" baseline="0" dirty="0">
                          <a:solidFill>
                            <a:srgbClr val="0078D7"/>
                          </a:solidFill>
                          <a:effectLst/>
                          <a:latin typeface="Times New Roman" pitchFamily="18" charset="0"/>
                          <a:cs typeface="Times New Roman" pitchFamily="18" charset="0"/>
                          <a:hlinkClick r:id="rId2"/>
                        </a:rPr>
                        <a:t>(</a:t>
                      </a:r>
                      <a:r>
                        <a:rPr lang="ru-RU" sz="2400" u="sng" dirty="0">
                          <a:solidFill>
                            <a:srgbClr val="0078D7"/>
                          </a:solidFill>
                          <a:effectLst/>
                          <a:latin typeface="Times New Roman" pitchFamily="18" charset="0"/>
                          <a:cs typeface="Times New Roman" pitchFamily="18" charset="0"/>
                          <a:hlinkClick r:id="rId2"/>
                        </a:rPr>
                        <a:t>Модификаторы доступа</a:t>
                      </a:r>
                      <a:r>
                        <a:rPr lang="en-US" sz="2400" u="sng" dirty="0">
                          <a:solidFill>
                            <a:srgbClr val="0078D7"/>
                          </a:solidFill>
                          <a:effectLst/>
                          <a:latin typeface="Times New Roman" pitchFamily="18" charset="0"/>
                          <a:cs typeface="Times New Roman" pitchFamily="18" charset="0"/>
                        </a:rPr>
                        <a:t>)</a:t>
                      </a:r>
                      <a:br>
                        <a:rPr lang="ru-RU" sz="2400" dirty="0">
                          <a:effectLst/>
                          <a:latin typeface="Times New Roman" pitchFamily="18" charset="0"/>
                          <a:cs typeface="Times New Roman" pitchFamily="18" charset="0"/>
                        </a:rPr>
                      </a:br>
                      <a:r>
                        <a:rPr lang="ru-RU" sz="2400" dirty="0">
                          <a:effectLst/>
                          <a:latin typeface="Times New Roman" pitchFamily="18" charset="0"/>
                          <a:cs typeface="Times New Roman" pitchFamily="18" charset="0"/>
                        </a:rPr>
                        <a:t>- </a:t>
                      </a:r>
                      <a:r>
                        <a:rPr lang="en-US" sz="2400" u="none" strike="noStrike" dirty="0">
                          <a:solidFill>
                            <a:srgbClr val="0078D7"/>
                          </a:solidFill>
                          <a:effectLst/>
                          <a:latin typeface="Times New Roman" pitchFamily="18" charset="0"/>
                          <a:cs typeface="Times New Roman" pitchFamily="18" charset="0"/>
                          <a:hlinkClick r:id="rId3"/>
                        </a:rPr>
                        <a:t>public</a:t>
                      </a:r>
                      <a:br>
                        <a:rPr lang="en-US" sz="2400" dirty="0">
                          <a:effectLst/>
                          <a:latin typeface="Times New Roman" pitchFamily="18" charset="0"/>
                          <a:cs typeface="Times New Roman" pitchFamily="18" charset="0"/>
                        </a:rPr>
                      </a:br>
                      <a:r>
                        <a:rPr lang="en-US" sz="2400" dirty="0">
                          <a:effectLst/>
                          <a:latin typeface="Times New Roman" pitchFamily="18" charset="0"/>
                          <a:cs typeface="Times New Roman" pitchFamily="18" charset="0"/>
                        </a:rPr>
                        <a:t>- </a:t>
                      </a:r>
                      <a:r>
                        <a:rPr lang="en-US" sz="2400" u="none" strike="noStrike" dirty="0">
                          <a:solidFill>
                            <a:srgbClr val="0078D7"/>
                          </a:solidFill>
                          <a:effectLst/>
                          <a:latin typeface="Times New Roman" pitchFamily="18" charset="0"/>
                          <a:cs typeface="Times New Roman" pitchFamily="18" charset="0"/>
                          <a:hlinkClick r:id="rId4"/>
                        </a:rPr>
                        <a:t>private</a:t>
                      </a:r>
                      <a:br>
                        <a:rPr lang="en-US" sz="2400" dirty="0">
                          <a:effectLst/>
                          <a:latin typeface="Times New Roman" pitchFamily="18" charset="0"/>
                          <a:cs typeface="Times New Roman" pitchFamily="18" charset="0"/>
                        </a:rPr>
                      </a:br>
                      <a:r>
                        <a:rPr lang="en-US" sz="2400" dirty="0">
                          <a:effectLst/>
                          <a:latin typeface="Times New Roman" pitchFamily="18" charset="0"/>
                          <a:cs typeface="Times New Roman" pitchFamily="18" charset="0"/>
                        </a:rPr>
                        <a:t>- </a:t>
                      </a:r>
                      <a:r>
                        <a:rPr lang="en-US" sz="2400" u="none" strike="noStrike" dirty="0">
                          <a:solidFill>
                            <a:srgbClr val="0078D7"/>
                          </a:solidFill>
                          <a:effectLst/>
                          <a:latin typeface="Times New Roman" pitchFamily="18" charset="0"/>
                          <a:cs typeface="Times New Roman" pitchFamily="18" charset="0"/>
                          <a:hlinkClick r:id="rId5"/>
                        </a:rPr>
                        <a:t>internal</a:t>
                      </a:r>
                      <a:br>
                        <a:rPr lang="en-US" sz="2400" dirty="0">
                          <a:effectLst/>
                          <a:latin typeface="Times New Roman" pitchFamily="18" charset="0"/>
                          <a:cs typeface="Times New Roman" pitchFamily="18" charset="0"/>
                        </a:rPr>
                      </a:br>
                      <a:r>
                        <a:rPr lang="en-US" sz="2400" dirty="0">
                          <a:effectLst/>
                          <a:latin typeface="Times New Roman" pitchFamily="18" charset="0"/>
                          <a:cs typeface="Times New Roman" pitchFamily="18" charset="0"/>
                        </a:rPr>
                        <a:t>- </a:t>
                      </a:r>
                      <a:r>
                        <a:rPr lang="en-US" sz="2400" u="none" strike="noStrike" dirty="0">
                          <a:solidFill>
                            <a:srgbClr val="0078D7"/>
                          </a:solidFill>
                          <a:effectLst/>
                          <a:latin typeface="Times New Roman" pitchFamily="18" charset="0"/>
                          <a:cs typeface="Times New Roman" pitchFamily="18" charset="0"/>
                          <a:hlinkClick r:id="rId6"/>
                        </a:rPr>
                        <a:t>protected</a:t>
                      </a:r>
                      <a:endParaRPr lang="en-US" sz="24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FFFFF"/>
                    </a:solidFill>
                  </a:tcPr>
                </a:tc>
                <a:tc>
                  <a:txBody>
                    <a:bodyPr/>
                    <a:lstStyle/>
                    <a:p>
                      <a:pPr fontAlgn="t"/>
                      <a:r>
                        <a:rPr lang="ru-RU" sz="2400" dirty="0" err="1">
                          <a:latin typeface="Times New Roman" pitchFamily="18" charset="0"/>
                          <a:cs typeface="Times New Roman" pitchFamily="18" charset="0"/>
                        </a:rPr>
                        <a:t>Типтер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және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олардың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мүшелеріне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жеткізу</a:t>
                      </a:r>
                      <a:r>
                        <a:rPr lang="ru-RU" sz="2400" baseline="0" dirty="0">
                          <a:latin typeface="Times New Roman" pitchFamily="18" charset="0"/>
                          <a:cs typeface="Times New Roman" pitchFamily="18" charset="0"/>
                        </a:rPr>
                        <a:t> де</a:t>
                      </a:r>
                      <a:r>
                        <a:rPr lang="kk-KZ" sz="2400" baseline="0" dirty="0">
                          <a:latin typeface="Times New Roman" pitchFamily="18" charset="0"/>
                          <a:cs typeface="Times New Roman" pitchFamily="18" charset="0"/>
                        </a:rPr>
                        <a:t>ң</a:t>
                      </a:r>
                      <a:r>
                        <a:rPr lang="ru-RU" sz="2400" baseline="0" dirty="0" err="1">
                          <a:latin typeface="Times New Roman" pitchFamily="18" charset="0"/>
                          <a:cs typeface="Times New Roman" pitchFamily="18" charset="0"/>
                        </a:rPr>
                        <a:t>гейін</a:t>
                      </a:r>
                      <a:r>
                        <a:rPr lang="ru-RU" sz="2400" baseline="0" dirty="0">
                          <a:latin typeface="Times New Roman" pitchFamily="18" charset="0"/>
                          <a:cs typeface="Times New Roman" pitchFamily="18" charset="0"/>
                        </a:rPr>
                        <a:t> </a:t>
                      </a:r>
                      <a:r>
                        <a:rPr lang="ru-RU" sz="2400" baseline="0" dirty="0" err="1">
                          <a:latin typeface="Times New Roman" pitchFamily="18" charset="0"/>
                          <a:cs typeface="Times New Roman" pitchFamily="18" charset="0"/>
                        </a:rPr>
                        <a:t>анықтайды</a:t>
                      </a:r>
                      <a:r>
                        <a:rPr lang="ru-RU" sz="2400" baseline="0" dirty="0">
                          <a:latin typeface="Times New Roman" pitchFamily="18" charset="0"/>
                          <a:cs typeface="Times New Roman" pitchFamily="18" charset="0"/>
                        </a:rPr>
                        <a:t> </a:t>
                      </a:r>
                      <a:r>
                        <a:rPr lang="ru-RU" sz="2400" dirty="0">
                          <a:latin typeface="Times New Roman" pitchFamily="18" charset="0"/>
                          <a:cs typeface="Times New Roman" pitchFamily="18" charset="0"/>
                        </a:rPr>
                        <a:t> </a:t>
                      </a:r>
                      <a:endParaRPr lang="ru-RU" sz="24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
        <p:nvSpPr>
          <p:cNvPr id="6" name="Прямоугольник 5"/>
          <p:cNvSpPr/>
          <p:nvPr/>
        </p:nvSpPr>
        <p:spPr>
          <a:xfrm>
            <a:off x="594380" y="5290011"/>
            <a:ext cx="8099256" cy="707886"/>
          </a:xfrm>
          <a:prstGeom prst="rect">
            <a:avLst/>
          </a:prstGeom>
        </p:spPr>
        <p:txBody>
          <a:bodyPr wrap="square">
            <a:spAutoFit/>
          </a:bodyPr>
          <a:lstStyle/>
          <a:p>
            <a:r>
              <a:rPr lang="ru-RU" sz="2000" b="1" dirty="0">
                <a:solidFill>
                  <a:schemeClr val="bg1"/>
                </a:solidFill>
                <a:latin typeface="Times New Roman" pitchFamily="18" charset="0"/>
                <a:cs typeface="Times New Roman" pitchFamily="18" charset="0"/>
              </a:rPr>
              <a:t> </a:t>
            </a:r>
            <a:r>
              <a:rPr lang="ru-RU" sz="2000" b="1" dirty="0" err="1">
                <a:solidFill>
                  <a:schemeClr val="bg1"/>
                </a:solidFill>
                <a:latin typeface="Times New Roman" pitchFamily="18" charset="0"/>
                <a:cs typeface="Times New Roman" pitchFamily="18" charset="0"/>
              </a:rPr>
              <a:t>Әдітте</a:t>
            </a:r>
            <a:r>
              <a:rPr lang="ru-RU" sz="2000" b="1" dirty="0">
                <a:solidFill>
                  <a:schemeClr val="bg1"/>
                </a:solidFill>
                <a:latin typeface="Times New Roman" pitchFamily="18" charset="0"/>
                <a:cs typeface="Times New Roman" pitchFamily="18" charset="0"/>
              </a:rPr>
              <a:t> класс </a:t>
            </a:r>
            <a:r>
              <a:rPr lang="ru-RU" sz="2000" b="1" dirty="0" err="1">
                <a:solidFill>
                  <a:schemeClr val="bg1"/>
                </a:solidFill>
                <a:latin typeface="Times New Roman" pitchFamily="18" charset="0"/>
                <a:cs typeface="Times New Roman" pitchFamily="18" charset="0"/>
              </a:rPr>
              <a:t>мүшелері</a:t>
            </a:r>
            <a:r>
              <a:rPr lang="ru-RU" sz="2000" b="1" dirty="0">
                <a:solidFill>
                  <a:schemeClr val="bg1"/>
                </a:solidFill>
                <a:latin typeface="Times New Roman" pitchFamily="18" charset="0"/>
                <a:cs typeface="Times New Roman" pitchFamily="18" charset="0"/>
              </a:rPr>
              <a:t> </a:t>
            </a:r>
            <a:r>
              <a:rPr lang="ru-RU" sz="2000" b="1" dirty="0" err="1">
                <a:solidFill>
                  <a:schemeClr val="bg1"/>
                </a:solidFill>
                <a:latin typeface="Times New Roman" pitchFamily="18" charset="0"/>
                <a:cs typeface="Times New Roman" pitchFamily="18" charset="0"/>
              </a:rPr>
              <a:t>жабық</a:t>
            </a:r>
            <a:r>
              <a:rPr lang="ru-RU" sz="2000" b="1" dirty="0">
                <a:solidFill>
                  <a:schemeClr val="bg1"/>
                </a:solidFill>
                <a:latin typeface="Times New Roman" pitchFamily="18" charset="0"/>
                <a:cs typeface="Times New Roman" pitchFamily="18" charset="0"/>
              </a:rPr>
              <a:t> </a:t>
            </a:r>
            <a:r>
              <a:rPr lang="ru-RU" sz="2000" b="1" dirty="0" err="1">
                <a:solidFill>
                  <a:schemeClr val="bg1"/>
                </a:solidFill>
                <a:latin typeface="Times New Roman" pitchFamily="18" charset="0"/>
                <a:cs typeface="Times New Roman" pitchFamily="18" charset="0"/>
              </a:rPr>
              <a:t>болады</a:t>
            </a:r>
            <a:r>
              <a:rPr lang="ru-RU" sz="2000" b="1" dirty="0">
                <a:solidFill>
                  <a:schemeClr val="bg1"/>
                </a:solidFill>
                <a:latin typeface="Times New Roman" pitchFamily="18" charset="0"/>
                <a:cs typeface="Times New Roman" pitchFamily="18" charset="0"/>
              </a:rPr>
              <a:t> </a:t>
            </a:r>
            <a:r>
              <a:rPr lang="en-US" sz="2000" b="1" dirty="0">
                <a:solidFill>
                  <a:schemeClr val="bg1"/>
                </a:solidFill>
                <a:latin typeface="Times New Roman" pitchFamily="18" charset="0"/>
                <a:cs typeface="Times New Roman" pitchFamily="18" charset="0"/>
              </a:rPr>
              <a:t>(</a:t>
            </a:r>
            <a:r>
              <a:rPr lang="en-US" sz="2000" b="1" dirty="0">
                <a:solidFill>
                  <a:srgbClr val="FFC000"/>
                </a:solidFill>
                <a:latin typeface="Times New Roman" pitchFamily="18" charset="0"/>
                <a:cs typeface="Times New Roman" pitchFamily="18" charset="0"/>
              </a:rPr>
              <a:t>protected</a:t>
            </a:r>
            <a:r>
              <a:rPr lang="en-US" sz="2000" b="1" dirty="0">
                <a:solidFill>
                  <a:schemeClr val="bg1"/>
                </a:solidFill>
                <a:latin typeface="Times New Roman" pitchFamily="18" charset="0"/>
                <a:cs typeface="Times New Roman" pitchFamily="18" charset="0"/>
              </a:rPr>
              <a:t>  </a:t>
            </a:r>
            <a:r>
              <a:rPr lang="ru-RU" sz="2000" b="1" dirty="0">
                <a:solidFill>
                  <a:schemeClr val="bg1"/>
                </a:solidFill>
                <a:latin typeface="Times New Roman" pitchFamily="18" charset="0"/>
                <a:cs typeface="Times New Roman" pitchFamily="18" charset="0"/>
              </a:rPr>
              <a:t>модификаторы </a:t>
            </a:r>
            <a:r>
              <a:rPr lang="kk-KZ" sz="2000" b="1" dirty="0">
                <a:solidFill>
                  <a:schemeClr val="bg1"/>
                </a:solidFill>
                <a:latin typeface="Times New Roman" pitchFamily="18" charset="0"/>
                <a:cs typeface="Times New Roman" pitchFamily="18" charset="0"/>
              </a:rPr>
              <a:t>қолданылады</a:t>
            </a:r>
            <a:r>
              <a:rPr lang="en-US" sz="2000" b="1" dirty="0">
                <a:solidFill>
                  <a:schemeClr val="bg1"/>
                </a:solidFill>
                <a:latin typeface="Times New Roman" pitchFamily="18" charset="0"/>
                <a:cs typeface="Times New Roman" pitchFamily="18" charset="0"/>
              </a:rPr>
              <a:t>)</a:t>
            </a:r>
            <a:endParaRPr lang="ru-RU" sz="2000" b="1" dirty="0">
              <a:solidFill>
                <a:schemeClr val="bg1"/>
              </a:solidFill>
              <a:latin typeface="Times New Roman" pitchFamily="18" charset="0"/>
              <a:cs typeface="Times New Roman" pitchFamily="18" charset="0"/>
            </a:endParaRPr>
          </a:p>
        </p:txBody>
      </p:sp>
      <p:sp>
        <p:nvSpPr>
          <p:cNvPr id="7" name="Прямоугольник 6"/>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Tree>
    <p:extLst>
      <p:ext uri="{BB962C8B-B14F-4D97-AF65-F5344CB8AC3E}">
        <p14:creationId xmlns:p14="http://schemas.microsoft.com/office/powerpoint/2010/main" val="14494130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D805D59-3D57-4289-98D3-F236C5A66E45}"/>
              </a:ext>
            </a:extLst>
          </p:cNvPr>
          <p:cNvSpPr/>
          <p:nvPr/>
        </p:nvSpPr>
        <p:spPr>
          <a:xfrm>
            <a:off x="467544" y="260648"/>
            <a:ext cx="2426498" cy="492443"/>
          </a:xfrm>
          <a:prstGeom prst="rect">
            <a:avLst/>
          </a:prstGeom>
        </p:spPr>
        <p:txBody>
          <a:bodyPr wrap="none">
            <a:spAutoFit/>
          </a:bodyPr>
          <a:lstStyle/>
          <a:p>
            <a:r>
              <a:rPr lang="ru-RU" sz="2600" b="1" dirty="0">
                <a:solidFill>
                  <a:srgbClr val="FFC000"/>
                </a:solidFill>
                <a:latin typeface="Times New Roman" panose="02020603050405020304" pitchFamily="18" charset="0"/>
                <a:cs typeface="Times New Roman" panose="02020603050405020304" pitchFamily="18" charset="0"/>
              </a:rPr>
              <a:t>Полиморфизм </a:t>
            </a:r>
            <a:endParaRPr lang="ru-RU" sz="2600" b="1" i="0" dirty="0">
              <a:solidFill>
                <a:srgbClr val="FFC000"/>
              </a:solidFill>
              <a:effectLst/>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8F555B18-E886-45BB-8BF0-9FE73096683C}"/>
              </a:ext>
            </a:extLst>
          </p:cNvPr>
          <p:cNvSpPr/>
          <p:nvPr/>
        </p:nvSpPr>
        <p:spPr>
          <a:xfrm>
            <a:off x="385039" y="2348880"/>
            <a:ext cx="7920880" cy="1323439"/>
          </a:xfrm>
          <a:prstGeom prst="rect">
            <a:avLst/>
          </a:prstGeom>
        </p:spPr>
        <p:txBody>
          <a:bodyPr wrap="square">
            <a:spAutoFit/>
          </a:bodyPr>
          <a:lstStyle/>
          <a:p>
            <a:pPr indent="450215" algn="just">
              <a:spcAft>
                <a:spcPts val="0"/>
              </a:spcAft>
              <a:tabLst>
                <a:tab pos="-114300" algn="l"/>
              </a:tabLst>
            </a:pPr>
            <a:r>
              <a:rPr lang="kk-KZ" sz="2000" dirty="0">
                <a:solidFill>
                  <a:schemeClr val="bg1"/>
                </a:solidFill>
                <a:latin typeface="Times New Roman" panose="02020603050405020304" pitchFamily="18" charset="0"/>
                <a:ea typeface="Times New Roman" panose="02020603050405020304" pitchFamily="18" charset="0"/>
              </a:rPr>
              <a:t>Полиморфизм дегеніміз – мұраланатын кластар тізбегіндегі аттас әдістердің сан алуан жолмен орындалу түрлері.</a:t>
            </a:r>
            <a:endParaRPr lang="ru-RU" sz="2000" dirty="0">
              <a:solidFill>
                <a:schemeClr val="bg1"/>
              </a:solidFill>
              <a:latin typeface="Times New Roman" panose="02020603050405020304" pitchFamily="18" charset="0"/>
              <a:ea typeface="Times New Roman" panose="02020603050405020304" pitchFamily="18" charset="0"/>
            </a:endParaRPr>
          </a:p>
          <a:p>
            <a:pPr indent="450215" algn="just">
              <a:spcAft>
                <a:spcPts val="0"/>
              </a:spcAft>
              <a:tabLst>
                <a:tab pos="-114300" algn="l"/>
              </a:tabLst>
            </a:pPr>
            <a:r>
              <a:rPr lang="kk-KZ" sz="2000" dirty="0">
                <a:solidFill>
                  <a:schemeClr val="bg1"/>
                </a:solidFill>
                <a:latin typeface="Times New Roman" panose="02020603050405020304" pitchFamily="18" charset="0"/>
                <a:ea typeface="Times New Roman" panose="02020603050405020304" pitchFamily="18" charset="0"/>
              </a:rPr>
              <a:t>Полиморфизм қасиетін жүзеге асыру арнайы виртуальды әдістер және абстрактлы базалық кластар арқылы орындалады. </a:t>
            </a:r>
            <a:endParaRPr lang="ru-RU" sz="2000" dirty="0">
              <a:solidFill>
                <a:schemeClr val="bg1"/>
              </a:solidFill>
              <a:latin typeface="Times New Roman" panose="02020603050405020304" pitchFamily="18" charset="0"/>
              <a:ea typeface="Times New Roman" panose="02020603050405020304" pitchFamily="18" charset="0"/>
            </a:endParaRPr>
          </a:p>
        </p:txBody>
      </p:sp>
      <p:sp>
        <p:nvSpPr>
          <p:cNvPr id="4" name="Прямоугольник 3">
            <a:extLst>
              <a:ext uri="{FF2B5EF4-FFF2-40B4-BE49-F238E27FC236}">
                <a16:creationId xmlns:a16="http://schemas.microsoft.com/office/drawing/2014/main" id="{49BE1168-9AF6-469E-AC74-27CD02ECBE75}"/>
              </a:ext>
            </a:extLst>
          </p:cNvPr>
          <p:cNvSpPr/>
          <p:nvPr/>
        </p:nvSpPr>
        <p:spPr>
          <a:xfrm>
            <a:off x="385039" y="722861"/>
            <a:ext cx="8373921" cy="1938992"/>
          </a:xfrm>
          <a:prstGeom prst="rect">
            <a:avLst/>
          </a:prstGeom>
        </p:spPr>
        <p:txBody>
          <a:bodyPr wrap="square">
            <a:spAutoFit/>
          </a:bodyPr>
          <a:lstStyle/>
          <a:p>
            <a:pPr indent="457200"/>
            <a:r>
              <a:rPr lang="ru-RU" sz="2000" dirty="0">
                <a:solidFill>
                  <a:schemeClr val="bg1"/>
                </a:solidFill>
                <a:latin typeface="Times New Roman" panose="02020603050405020304" pitchFamily="18" charset="0"/>
                <a:cs typeface="Times New Roman" panose="02020603050405020304" pitchFamily="18" charset="0"/>
              </a:rPr>
              <a:t>Полиморфизм </a:t>
            </a:r>
            <a:r>
              <a:rPr lang="ru-RU" sz="2000" dirty="0" err="1">
                <a:solidFill>
                  <a:schemeClr val="bg1"/>
                </a:solidFill>
                <a:latin typeface="Times New Roman" panose="02020603050405020304" pitchFamily="18" charset="0"/>
                <a:cs typeface="Times New Roman" panose="02020603050405020304" pitchFamily="18" charset="0"/>
              </a:rPr>
              <a:t>инкапсуляциядан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және</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мұра</a:t>
            </a:r>
            <a:r>
              <a:rPr lang="kk-KZ" sz="2000" dirty="0">
                <a:solidFill>
                  <a:schemeClr val="bg1"/>
                </a:solidFill>
                <a:latin typeface="Times New Roman" panose="02020603050405020304" pitchFamily="18" charset="0"/>
                <a:cs typeface="Times New Roman" panose="02020603050405020304" pitchFamily="18" charset="0"/>
              </a:rPr>
              <a:t>ланудан </a:t>
            </a:r>
            <a:r>
              <a:rPr lang="ru-RU" sz="2000" dirty="0" err="1">
                <a:solidFill>
                  <a:schemeClr val="bg1"/>
                </a:solidFill>
                <a:latin typeface="Times New Roman" panose="02020603050405020304" pitchFamily="18" charset="0"/>
                <a:cs typeface="Times New Roman" panose="02020603050405020304" pitchFamily="18" charset="0"/>
              </a:rPr>
              <a:t>кейін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объектілі-бағдарлы</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бағдарламалаудың</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үшінші</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принципі</a:t>
            </a:r>
            <a:r>
              <a:rPr lang="ru-RU" sz="2000" dirty="0">
                <a:solidFill>
                  <a:schemeClr val="bg1"/>
                </a:solidFill>
                <a:latin typeface="Times New Roman" panose="02020603050405020304" pitchFamily="18" charset="0"/>
                <a:cs typeface="Times New Roman" panose="02020603050405020304" pitchFamily="18" charset="0"/>
              </a:rPr>
              <a:t>/</a:t>
            </a:r>
            <a:r>
              <a:rPr lang="ru-RU" sz="2000" dirty="0" err="1">
                <a:solidFill>
                  <a:schemeClr val="bg1"/>
                </a:solidFill>
                <a:latin typeface="Times New Roman" panose="02020603050405020304" pitchFamily="18" charset="0"/>
                <a:cs typeface="Times New Roman" panose="02020603050405020304" pitchFamily="18" charset="0"/>
              </a:rPr>
              <a:t>бағаны</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деп</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аталады</a:t>
            </a:r>
            <a:r>
              <a:rPr lang="ru-RU" sz="2000" dirty="0">
                <a:solidFill>
                  <a:schemeClr val="bg1"/>
                </a:solidFill>
                <a:latin typeface="Times New Roman" panose="02020603050405020304" pitchFamily="18" charset="0"/>
                <a:cs typeface="Times New Roman" panose="02020603050405020304" pitchFamily="18" charset="0"/>
              </a:rPr>
              <a:t>. </a:t>
            </a:r>
            <a:endParaRPr lang="kk-KZ" sz="2000" dirty="0">
              <a:solidFill>
                <a:schemeClr val="bg1"/>
              </a:solidFill>
              <a:latin typeface="Times New Roman" panose="02020603050405020304" pitchFamily="18" charset="0"/>
              <a:cs typeface="Times New Roman" panose="02020603050405020304" pitchFamily="18" charset="0"/>
            </a:endParaRPr>
          </a:p>
          <a:p>
            <a:pPr indent="457200"/>
            <a:r>
              <a:rPr lang="ru-RU" sz="2000" dirty="0">
                <a:solidFill>
                  <a:schemeClr val="bg1"/>
                </a:solidFill>
                <a:latin typeface="Times New Roman" panose="02020603050405020304" pitchFamily="18" charset="0"/>
                <a:cs typeface="Times New Roman" panose="02020603050405020304" pitchFamily="18" charset="0"/>
              </a:rPr>
              <a:t>Полиморфизм грек </a:t>
            </a:r>
            <a:r>
              <a:rPr lang="ru-RU" sz="2000" dirty="0" err="1">
                <a:solidFill>
                  <a:schemeClr val="bg1"/>
                </a:solidFill>
                <a:latin typeface="Times New Roman" panose="02020603050405020304" pitchFamily="18" charset="0"/>
                <a:cs typeface="Times New Roman" panose="02020603050405020304" pitchFamily="18" charset="0"/>
              </a:rPr>
              <a:t>тілінен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шыққан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яғни</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формалардың</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әралуынды</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дегенді</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білдіреді</a:t>
            </a:r>
            <a:r>
              <a:rPr lang="ru-RU" sz="2000" dirty="0">
                <a:solidFill>
                  <a:schemeClr val="bg1"/>
                </a:solidFill>
                <a:latin typeface="Times New Roman" panose="02020603050405020304" pitchFamily="18" charset="0"/>
                <a:cs typeface="Times New Roman" panose="02020603050405020304" pitchFamily="18" charset="0"/>
              </a:rPr>
              <a:t>.</a:t>
            </a:r>
          </a:p>
          <a:p>
            <a:pPr indent="457200"/>
            <a:endParaRPr lang="kk-KZ" sz="2000" dirty="0">
              <a:solidFill>
                <a:schemeClr val="bg1"/>
              </a:solidFill>
              <a:latin typeface="Times New Roman" panose="02020603050405020304" pitchFamily="18" charset="0"/>
              <a:cs typeface="Times New Roman" panose="02020603050405020304" pitchFamily="18" charset="0"/>
            </a:endParaRPr>
          </a:p>
          <a:p>
            <a:pPr indent="457200"/>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90201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D805D59-3D57-4289-98D3-F236C5A66E45}"/>
              </a:ext>
            </a:extLst>
          </p:cNvPr>
          <p:cNvSpPr/>
          <p:nvPr/>
        </p:nvSpPr>
        <p:spPr>
          <a:xfrm>
            <a:off x="467544" y="260648"/>
            <a:ext cx="2426498" cy="492443"/>
          </a:xfrm>
          <a:prstGeom prst="rect">
            <a:avLst/>
          </a:prstGeom>
        </p:spPr>
        <p:txBody>
          <a:bodyPr wrap="none">
            <a:spAutoFit/>
          </a:bodyPr>
          <a:lstStyle/>
          <a:p>
            <a:r>
              <a:rPr lang="ru-RU" sz="2600" b="1" dirty="0">
                <a:solidFill>
                  <a:srgbClr val="FFC000"/>
                </a:solidFill>
                <a:latin typeface="Times New Roman" panose="02020603050405020304" pitchFamily="18" charset="0"/>
                <a:cs typeface="Times New Roman" panose="02020603050405020304" pitchFamily="18" charset="0"/>
              </a:rPr>
              <a:t>Полиморфизм </a:t>
            </a:r>
            <a:endParaRPr lang="ru-RU" sz="2600" b="1" i="0" dirty="0">
              <a:solidFill>
                <a:srgbClr val="FFC000"/>
              </a:solidFill>
              <a:effectLst/>
              <a:latin typeface="Times New Roman" panose="02020603050405020304" pitchFamily="18"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CB4758D7-2A8F-4CA1-945D-63321DB9196F}"/>
              </a:ext>
            </a:extLst>
          </p:cNvPr>
          <p:cNvSpPr/>
          <p:nvPr/>
        </p:nvSpPr>
        <p:spPr>
          <a:xfrm>
            <a:off x="755576" y="908720"/>
            <a:ext cx="7704856" cy="4154984"/>
          </a:xfrm>
          <a:prstGeom prst="rect">
            <a:avLst/>
          </a:prstGeom>
        </p:spPr>
        <p:txBody>
          <a:bodyPr wrap="square">
            <a:spAutoFit/>
          </a:bodyPr>
          <a:lstStyle/>
          <a:p>
            <a:pPr indent="457200" algn="just"/>
            <a:r>
              <a:rPr lang="ru-RU" sz="2400" dirty="0">
                <a:solidFill>
                  <a:schemeClr val="bg1"/>
                </a:solidFill>
                <a:latin typeface="segoe-ui_normal"/>
              </a:rPr>
              <a:t>Базовые классы могут определять и реализовывать </a:t>
            </a:r>
            <a:r>
              <a:rPr lang="ru-RU" sz="2400" dirty="0">
                <a:solidFill>
                  <a:srgbClr val="FFC000"/>
                </a:solidFill>
                <a:latin typeface="segoe-ui_normal"/>
              </a:rPr>
              <a:t>виртуальные</a:t>
            </a:r>
            <a:r>
              <a:rPr lang="ru-RU" sz="2400" dirty="0">
                <a:solidFill>
                  <a:schemeClr val="bg1"/>
                </a:solidFill>
                <a:latin typeface="segoe-ui_normal"/>
              </a:rPr>
              <a:t> </a:t>
            </a:r>
            <a:r>
              <a:rPr lang="ru-RU" sz="2400" i="1" dirty="0">
                <a:solidFill>
                  <a:schemeClr val="bg1"/>
                </a:solidFill>
                <a:latin typeface="segoe-ui_normal"/>
              </a:rPr>
              <a:t>методы</a:t>
            </a:r>
            <a:r>
              <a:rPr lang="ru-RU" sz="2400" dirty="0">
                <a:solidFill>
                  <a:schemeClr val="bg1"/>
                </a:solidFill>
                <a:latin typeface="segoe-ui_normal"/>
              </a:rPr>
              <a:t>, а производные классы — </a:t>
            </a:r>
            <a:r>
              <a:rPr lang="ru-RU" sz="2400" dirty="0">
                <a:solidFill>
                  <a:srgbClr val="FFC000"/>
                </a:solidFill>
                <a:latin typeface="segoe-ui_normal"/>
              </a:rPr>
              <a:t>переопределять</a:t>
            </a:r>
            <a:r>
              <a:rPr lang="ru-RU" sz="2400" dirty="0">
                <a:solidFill>
                  <a:schemeClr val="bg1"/>
                </a:solidFill>
                <a:latin typeface="segoe-ui_normal"/>
              </a:rPr>
              <a:t> их, т. е. предоставлять свое собственное определение и реализацию. Во время выполнения, когда клиент вызывает метод, CLR выполняет поиск типа объекта во время выполнения и вызывает перезапись виртуального метода. Таким образом, в исходном коде можно вызвать метод на базовом классе и привести версию производного класса метода, который необходимо выполнить.</a:t>
            </a:r>
            <a:endParaRPr lang="ru-RU" sz="2400" dirty="0">
              <a:solidFill>
                <a:schemeClr val="bg1"/>
              </a:solidFill>
            </a:endParaRPr>
          </a:p>
        </p:txBody>
      </p:sp>
    </p:spTree>
    <p:extLst>
      <p:ext uri="{BB962C8B-B14F-4D97-AF65-F5344CB8AC3E}">
        <p14:creationId xmlns:p14="http://schemas.microsoft.com/office/powerpoint/2010/main" val="553093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D0CA8D4-42A1-4548-9C38-52355C82EFD2}"/>
              </a:ext>
            </a:extLst>
          </p:cNvPr>
          <p:cNvSpPr/>
          <p:nvPr/>
        </p:nvSpPr>
        <p:spPr>
          <a:xfrm>
            <a:off x="251520" y="768157"/>
            <a:ext cx="8280920" cy="5170646"/>
          </a:xfrm>
          <a:prstGeom prst="rect">
            <a:avLst/>
          </a:prstGeom>
        </p:spPr>
        <p:txBody>
          <a:bodyPr wrap="square">
            <a:spAutoFit/>
          </a:bodyPr>
          <a:lstStyle/>
          <a:p>
            <a:pPr indent="457200" algn="just"/>
            <a:r>
              <a:rPr lang="ru-RU" sz="2200" dirty="0">
                <a:solidFill>
                  <a:schemeClr val="bg1"/>
                </a:solidFill>
                <a:latin typeface="Times New Roman" panose="02020603050405020304" pitchFamily="18" charset="0"/>
                <a:cs typeface="Times New Roman" panose="02020603050405020304" pitchFamily="18" charset="0"/>
              </a:rPr>
              <a:t>Виртуальные методы позволяют работать с группами связанных объектов универсальным способом. Представим, например, приложение, позволяющее пользователю создавать различные виды фигур на поверхности для рисования. </a:t>
            </a:r>
          </a:p>
          <a:p>
            <a:pPr indent="457200" algn="just"/>
            <a:r>
              <a:rPr lang="ru-RU" sz="2200" dirty="0">
                <a:solidFill>
                  <a:schemeClr val="bg1"/>
                </a:solidFill>
                <a:latin typeface="Times New Roman" panose="02020603050405020304" pitchFamily="18" charset="0"/>
                <a:cs typeface="Times New Roman" panose="02020603050405020304" pitchFamily="18" charset="0"/>
              </a:rPr>
              <a:t>Во время компиляции вы еще не знаете, какие именно виды фигур создаст пользователь. При этом приложению необходимо отслеживать все различные типы создаваемых фигур и обновлять их в ответ на движения мыши. </a:t>
            </a:r>
          </a:p>
          <a:p>
            <a:pPr indent="457200" algn="just"/>
            <a:r>
              <a:rPr lang="ru-RU" sz="2200" dirty="0">
                <a:solidFill>
                  <a:schemeClr val="bg1"/>
                </a:solidFill>
                <a:latin typeface="Times New Roman" panose="02020603050405020304" pitchFamily="18" charset="0"/>
                <a:cs typeface="Times New Roman" panose="02020603050405020304" pitchFamily="18" charset="0"/>
              </a:rPr>
              <a:t>Для решения этой проблемы можно использовать полиморфизм, выполнив два основных действия.</a:t>
            </a:r>
          </a:p>
          <a:p>
            <a:pPr marL="342900" indent="-342900" algn="just">
              <a:buAutoNum type="arabicParenR"/>
            </a:pPr>
            <a:r>
              <a:rPr lang="ru-RU" sz="2200" b="1" dirty="0">
                <a:solidFill>
                  <a:srgbClr val="FFC000"/>
                </a:solidFill>
                <a:latin typeface="Times New Roman" panose="02020603050405020304" pitchFamily="18" charset="0"/>
                <a:cs typeface="Times New Roman" panose="02020603050405020304" pitchFamily="18" charset="0"/>
              </a:rPr>
              <a:t>Создать иерархию классов</a:t>
            </a:r>
            <a:r>
              <a:rPr lang="ru-RU" sz="2200" dirty="0">
                <a:solidFill>
                  <a:schemeClr val="bg1"/>
                </a:solidFill>
                <a:latin typeface="Times New Roman" panose="02020603050405020304" pitchFamily="18" charset="0"/>
                <a:cs typeface="Times New Roman" panose="02020603050405020304" pitchFamily="18" charset="0"/>
              </a:rPr>
              <a:t>, в которой каждый отдельный класс фигур является производным из общего базового класса.</a:t>
            </a:r>
          </a:p>
          <a:p>
            <a:pPr marL="342900" indent="-342900" algn="just">
              <a:buAutoNum type="arabicParenR"/>
            </a:pPr>
            <a:r>
              <a:rPr lang="ru-RU" sz="2200" dirty="0">
                <a:solidFill>
                  <a:srgbClr val="FFC000"/>
                </a:solidFill>
                <a:latin typeface="Times New Roman" panose="02020603050405020304" pitchFamily="18" charset="0"/>
                <a:cs typeface="Times New Roman" panose="02020603050405020304" pitchFamily="18" charset="0"/>
              </a:rPr>
              <a:t>Применить виртуальный метод </a:t>
            </a:r>
            <a:r>
              <a:rPr lang="ru-RU" sz="2200" dirty="0">
                <a:solidFill>
                  <a:schemeClr val="bg1"/>
                </a:solidFill>
                <a:latin typeface="Times New Roman" panose="02020603050405020304" pitchFamily="18" charset="0"/>
                <a:cs typeface="Times New Roman" panose="02020603050405020304" pitchFamily="18" charset="0"/>
              </a:rPr>
              <a:t>для вызова соответствующего метода на любой производный класс через единый вызов в метод базового класса.</a:t>
            </a:r>
            <a:endParaRPr lang="ru-RU" sz="2200" b="0" i="0" dirty="0">
              <a:solidFill>
                <a:schemeClr val="bg1"/>
              </a:solidFill>
              <a:effectLst/>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C73C4199-41AF-498C-B6C5-26957A88B476}"/>
              </a:ext>
            </a:extLst>
          </p:cNvPr>
          <p:cNvSpPr/>
          <p:nvPr/>
        </p:nvSpPr>
        <p:spPr>
          <a:xfrm>
            <a:off x="467544" y="260648"/>
            <a:ext cx="2426498" cy="492443"/>
          </a:xfrm>
          <a:prstGeom prst="rect">
            <a:avLst/>
          </a:prstGeom>
        </p:spPr>
        <p:txBody>
          <a:bodyPr wrap="none">
            <a:spAutoFit/>
          </a:bodyPr>
          <a:lstStyle/>
          <a:p>
            <a:r>
              <a:rPr lang="ru-RU" sz="2600" b="1" dirty="0">
                <a:solidFill>
                  <a:srgbClr val="FFC000"/>
                </a:solidFill>
                <a:latin typeface="Times New Roman" panose="02020603050405020304" pitchFamily="18" charset="0"/>
                <a:cs typeface="Times New Roman" panose="02020603050405020304" pitchFamily="18" charset="0"/>
              </a:rPr>
              <a:t>Полиморфизм </a:t>
            </a:r>
            <a:endParaRPr lang="ru-RU" sz="2600" b="1" i="0" dirty="0">
              <a:solidFill>
                <a:srgbClr val="FFC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98838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06DEA77-054B-4377-808A-5FE33ECE1B52}"/>
              </a:ext>
            </a:extLst>
          </p:cNvPr>
          <p:cNvSpPr/>
          <p:nvPr/>
        </p:nvSpPr>
        <p:spPr>
          <a:xfrm>
            <a:off x="467544" y="908720"/>
            <a:ext cx="7776864" cy="2308324"/>
          </a:xfrm>
          <a:prstGeom prst="rect">
            <a:avLst/>
          </a:prstGeom>
        </p:spPr>
        <p:txBody>
          <a:bodyPr wrap="square">
            <a:spAutoFit/>
          </a:bodyPr>
          <a:lstStyle/>
          <a:p>
            <a:pPr indent="457200" algn="just"/>
            <a:r>
              <a:rPr lang="ru-RU" sz="2400" dirty="0">
                <a:solidFill>
                  <a:schemeClr val="bg1"/>
                </a:solidFill>
                <a:latin typeface="Times New Roman" panose="02020603050405020304" pitchFamily="18" charset="0"/>
                <a:cs typeface="Times New Roman" panose="02020603050405020304" pitchFamily="18" charset="0"/>
              </a:rPr>
              <a:t>Производный класс может переопределить член базового класса, только если последний будет объявлен </a:t>
            </a:r>
            <a:r>
              <a:rPr lang="ru-RU" sz="2400" dirty="0">
                <a:solidFill>
                  <a:srgbClr val="FFC000"/>
                </a:solidFill>
                <a:latin typeface="Times New Roman" panose="02020603050405020304" pitchFamily="18" charset="0"/>
                <a:cs typeface="Times New Roman" panose="02020603050405020304" pitchFamily="18" charset="0"/>
              </a:rPr>
              <a:t>виртуальным</a:t>
            </a:r>
            <a:r>
              <a:rPr lang="ru-RU" sz="2400" dirty="0">
                <a:solidFill>
                  <a:schemeClr val="bg1"/>
                </a:solidFill>
                <a:latin typeface="Times New Roman" panose="02020603050405020304" pitchFamily="18" charset="0"/>
                <a:cs typeface="Times New Roman" panose="02020603050405020304" pitchFamily="18" charset="0"/>
              </a:rPr>
              <a:t> или </a:t>
            </a:r>
            <a:r>
              <a:rPr lang="ru-RU" sz="2400" dirty="0">
                <a:solidFill>
                  <a:srgbClr val="FFC000"/>
                </a:solidFill>
                <a:latin typeface="Times New Roman" panose="02020603050405020304" pitchFamily="18" charset="0"/>
                <a:cs typeface="Times New Roman" panose="02020603050405020304" pitchFamily="18" charset="0"/>
              </a:rPr>
              <a:t>абстрактным</a:t>
            </a:r>
            <a:r>
              <a:rPr lang="ru-RU" sz="2400" dirty="0">
                <a:solidFill>
                  <a:schemeClr val="bg1"/>
                </a:solidFill>
                <a:latin typeface="Times New Roman" panose="02020603050405020304" pitchFamily="18" charset="0"/>
                <a:cs typeface="Times New Roman" panose="02020603050405020304" pitchFamily="18" charset="0"/>
              </a:rPr>
              <a:t>. </a:t>
            </a:r>
            <a:endParaRPr lang="en-US" sz="2400" dirty="0">
              <a:solidFill>
                <a:schemeClr val="bg1"/>
              </a:solidFill>
              <a:latin typeface="Times New Roman" panose="02020603050405020304" pitchFamily="18" charset="0"/>
              <a:cs typeface="Times New Roman" panose="02020603050405020304" pitchFamily="18" charset="0"/>
            </a:endParaRPr>
          </a:p>
          <a:p>
            <a:pPr indent="457200" algn="just"/>
            <a:r>
              <a:rPr lang="ru-RU" sz="2400" dirty="0">
                <a:solidFill>
                  <a:schemeClr val="bg1"/>
                </a:solidFill>
                <a:latin typeface="Times New Roman" panose="02020603050405020304" pitchFamily="18" charset="0"/>
                <a:cs typeface="Times New Roman" panose="02020603050405020304" pitchFamily="18" charset="0"/>
              </a:rPr>
              <a:t>Производный член должен использовать ключевое слово </a:t>
            </a:r>
            <a:r>
              <a:rPr lang="ru-RU" sz="2400" dirty="0">
                <a:solidFill>
                  <a:srgbClr val="FFC000"/>
                </a:solidFill>
                <a:latin typeface="Times New Roman" panose="02020603050405020304" pitchFamily="18" charset="0"/>
                <a:cs typeface="Times New Roman" panose="02020603050405020304" pitchFamily="18" charset="0"/>
              </a:rPr>
              <a:t>override</a:t>
            </a:r>
            <a:r>
              <a:rPr lang="ru-RU" sz="2400" dirty="0">
                <a:solidFill>
                  <a:schemeClr val="bg1"/>
                </a:solidFill>
                <a:latin typeface="Times New Roman" panose="02020603050405020304" pitchFamily="18" charset="0"/>
                <a:cs typeface="Times New Roman" panose="02020603050405020304" pitchFamily="18" charset="0"/>
              </a:rPr>
              <a:t>, указывающее, что метод предназначен для участия в виртуальном вызове. </a:t>
            </a:r>
          </a:p>
        </p:txBody>
      </p:sp>
      <p:sp>
        <p:nvSpPr>
          <p:cNvPr id="3" name="Прямоугольник 2">
            <a:extLst>
              <a:ext uri="{FF2B5EF4-FFF2-40B4-BE49-F238E27FC236}">
                <a16:creationId xmlns:a16="http://schemas.microsoft.com/office/drawing/2014/main" id="{4A3F0C6A-B8E5-4C49-92BA-517FC1C7AD90}"/>
              </a:ext>
            </a:extLst>
          </p:cNvPr>
          <p:cNvSpPr/>
          <p:nvPr/>
        </p:nvSpPr>
        <p:spPr>
          <a:xfrm>
            <a:off x="683568" y="409639"/>
            <a:ext cx="2426498" cy="492443"/>
          </a:xfrm>
          <a:prstGeom prst="rect">
            <a:avLst/>
          </a:prstGeom>
        </p:spPr>
        <p:txBody>
          <a:bodyPr wrap="none">
            <a:spAutoFit/>
          </a:bodyPr>
          <a:lstStyle/>
          <a:p>
            <a:r>
              <a:rPr lang="ru-RU" sz="2600" b="1" dirty="0">
                <a:solidFill>
                  <a:srgbClr val="FFC000"/>
                </a:solidFill>
                <a:latin typeface="Times New Roman" panose="02020603050405020304" pitchFamily="18" charset="0"/>
                <a:cs typeface="Times New Roman" panose="02020603050405020304" pitchFamily="18" charset="0"/>
              </a:rPr>
              <a:t>Полиморфизм </a:t>
            </a:r>
            <a:endParaRPr lang="ru-RU" sz="2600" b="1" i="0" dirty="0">
              <a:solidFill>
                <a:srgbClr val="FFC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5570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65DD25C-A1CF-45DE-841B-C4665C224224}"/>
              </a:ext>
            </a:extLst>
          </p:cNvPr>
          <p:cNvSpPr/>
          <p:nvPr/>
        </p:nvSpPr>
        <p:spPr>
          <a:xfrm>
            <a:off x="467544" y="703538"/>
            <a:ext cx="7272808" cy="4832092"/>
          </a:xfrm>
          <a:prstGeom prst="rect">
            <a:avLst/>
          </a:prstGeom>
          <a:solidFill>
            <a:schemeClr val="bg1"/>
          </a:solidFill>
        </p:spPr>
        <p:txBody>
          <a:bodyPr wrap="square">
            <a:spAutoFit/>
          </a:bodyPr>
          <a:lstStyle/>
          <a:p>
            <a:r>
              <a:rPr lang="en-US" sz="2200" dirty="0">
                <a:solidFill>
                  <a:srgbClr val="0101FD"/>
                </a:solidFill>
                <a:latin typeface="Consolas" panose="020B0609020204030204" pitchFamily="49" charset="0"/>
              </a:rPr>
              <a:t>public</a:t>
            </a:r>
            <a:r>
              <a:rPr lang="en-US" sz="2200" dirty="0">
                <a:solidFill>
                  <a:srgbClr val="222222"/>
                </a:solidFill>
                <a:latin typeface="Consolas" panose="020B0609020204030204" pitchFamily="49" charset="0"/>
              </a:rPr>
              <a:t> </a:t>
            </a:r>
            <a:r>
              <a:rPr lang="en-US" sz="2200" dirty="0">
                <a:solidFill>
                  <a:srgbClr val="0101FD"/>
                </a:solidFill>
                <a:latin typeface="Consolas" panose="020B0609020204030204" pitchFamily="49" charset="0"/>
              </a:rPr>
              <a:t>class</a:t>
            </a:r>
            <a:r>
              <a:rPr lang="en-US" sz="2200" dirty="0">
                <a:solidFill>
                  <a:srgbClr val="222222"/>
                </a:solidFill>
                <a:latin typeface="Consolas" panose="020B0609020204030204" pitchFamily="49" charset="0"/>
              </a:rPr>
              <a:t> </a:t>
            </a:r>
            <a:r>
              <a:rPr lang="en-US" sz="2200" dirty="0" err="1">
                <a:solidFill>
                  <a:srgbClr val="007D9A"/>
                </a:solidFill>
                <a:latin typeface="Consolas" panose="020B0609020204030204" pitchFamily="49" charset="0"/>
              </a:rPr>
              <a:t>BaseClass</a:t>
            </a:r>
            <a:r>
              <a:rPr lang="en-US" sz="2200" dirty="0">
                <a:solidFill>
                  <a:srgbClr val="222222"/>
                </a:solidFill>
                <a:latin typeface="Consolas" panose="020B0609020204030204" pitchFamily="49" charset="0"/>
              </a:rPr>
              <a:t> </a:t>
            </a:r>
          </a:p>
          <a:p>
            <a:r>
              <a:rPr lang="en-US" sz="2200" dirty="0">
                <a:solidFill>
                  <a:srgbClr val="222222"/>
                </a:solidFill>
                <a:latin typeface="Consolas" panose="020B0609020204030204" pitchFamily="49" charset="0"/>
              </a:rPr>
              <a:t>{   </a:t>
            </a:r>
            <a:r>
              <a:rPr lang="en-US" sz="2200" dirty="0">
                <a:solidFill>
                  <a:srgbClr val="0101FD"/>
                </a:solidFill>
                <a:latin typeface="Consolas" panose="020B0609020204030204" pitchFamily="49" charset="0"/>
              </a:rPr>
              <a:t>public</a:t>
            </a:r>
            <a:r>
              <a:rPr lang="en-US" sz="2200" dirty="0">
                <a:solidFill>
                  <a:srgbClr val="222222"/>
                </a:solidFill>
                <a:latin typeface="Consolas" panose="020B0609020204030204" pitchFamily="49" charset="0"/>
              </a:rPr>
              <a:t> </a:t>
            </a:r>
            <a:r>
              <a:rPr lang="en-US" sz="2200" b="1" u="sng" dirty="0">
                <a:solidFill>
                  <a:srgbClr val="0101FD"/>
                </a:solidFill>
                <a:latin typeface="Consolas" panose="020B0609020204030204" pitchFamily="49" charset="0"/>
              </a:rPr>
              <a:t>virtual</a:t>
            </a:r>
            <a:r>
              <a:rPr lang="en-US" sz="2200" dirty="0">
                <a:solidFill>
                  <a:srgbClr val="222222"/>
                </a:solidFill>
                <a:latin typeface="Consolas" panose="020B0609020204030204" pitchFamily="49" charset="0"/>
              </a:rPr>
              <a:t> </a:t>
            </a:r>
            <a:r>
              <a:rPr lang="en-US" sz="2200" dirty="0">
                <a:solidFill>
                  <a:srgbClr val="0101FD"/>
                </a:solidFill>
                <a:latin typeface="Consolas" panose="020B0609020204030204" pitchFamily="49" charset="0"/>
              </a:rPr>
              <a:t>void</a:t>
            </a:r>
            <a:r>
              <a:rPr lang="en-US" sz="2200" dirty="0">
                <a:solidFill>
                  <a:srgbClr val="222222"/>
                </a:solidFill>
                <a:latin typeface="Consolas" panose="020B0609020204030204" pitchFamily="49" charset="0"/>
              </a:rPr>
              <a:t> </a:t>
            </a:r>
            <a:r>
              <a:rPr lang="en-US" sz="2200" dirty="0" err="1">
                <a:solidFill>
                  <a:srgbClr val="007D9A"/>
                </a:solidFill>
                <a:latin typeface="Consolas" panose="020B0609020204030204" pitchFamily="49" charset="0"/>
              </a:rPr>
              <a:t>DoWork</a:t>
            </a:r>
            <a:r>
              <a:rPr lang="en-US" sz="2200" dirty="0">
                <a:solidFill>
                  <a:srgbClr val="222222"/>
                </a:solidFill>
                <a:latin typeface="Consolas" panose="020B0609020204030204" pitchFamily="49" charset="0"/>
              </a:rPr>
              <a:t>() </a:t>
            </a:r>
          </a:p>
          <a:p>
            <a:pPr indent="457200"/>
            <a:r>
              <a:rPr lang="en-US" sz="2200" dirty="0">
                <a:solidFill>
                  <a:srgbClr val="222222"/>
                </a:solidFill>
                <a:latin typeface="Consolas" panose="020B0609020204030204" pitchFamily="49" charset="0"/>
              </a:rPr>
              <a:t>  { }</a:t>
            </a:r>
          </a:p>
          <a:p>
            <a:pPr indent="457200"/>
            <a:r>
              <a:rPr lang="en-US" sz="2200" dirty="0">
                <a:solidFill>
                  <a:srgbClr val="222222"/>
                </a:solidFill>
                <a:latin typeface="Consolas" panose="020B0609020204030204" pitchFamily="49" charset="0"/>
              </a:rPr>
              <a:t>   </a:t>
            </a:r>
            <a:r>
              <a:rPr lang="en-US" sz="2200" dirty="0">
                <a:solidFill>
                  <a:srgbClr val="0101FD"/>
                </a:solidFill>
                <a:latin typeface="Consolas" panose="020B0609020204030204" pitchFamily="49" charset="0"/>
              </a:rPr>
              <a:t>public</a:t>
            </a:r>
            <a:r>
              <a:rPr lang="en-US" sz="2200" dirty="0">
                <a:solidFill>
                  <a:srgbClr val="222222"/>
                </a:solidFill>
                <a:latin typeface="Consolas" panose="020B0609020204030204" pitchFamily="49" charset="0"/>
              </a:rPr>
              <a:t> </a:t>
            </a:r>
            <a:r>
              <a:rPr lang="en-US" sz="2200" b="1" u="sng" dirty="0">
                <a:solidFill>
                  <a:srgbClr val="0101FD"/>
                </a:solidFill>
                <a:latin typeface="Consolas" panose="020B0609020204030204" pitchFamily="49" charset="0"/>
              </a:rPr>
              <a:t>virtual</a:t>
            </a:r>
            <a:r>
              <a:rPr lang="en-US" sz="2200" dirty="0">
                <a:solidFill>
                  <a:srgbClr val="222222"/>
                </a:solidFill>
                <a:latin typeface="Consolas" panose="020B0609020204030204" pitchFamily="49" charset="0"/>
              </a:rPr>
              <a:t> </a:t>
            </a:r>
            <a:r>
              <a:rPr lang="en-US" sz="2200" dirty="0" err="1">
                <a:solidFill>
                  <a:srgbClr val="0101FD"/>
                </a:solidFill>
                <a:latin typeface="Consolas" panose="020B0609020204030204" pitchFamily="49" charset="0"/>
              </a:rPr>
              <a:t>int</a:t>
            </a:r>
            <a:r>
              <a:rPr lang="en-US" sz="2200" dirty="0">
                <a:solidFill>
                  <a:srgbClr val="222222"/>
                </a:solidFill>
                <a:latin typeface="Consolas" panose="020B0609020204030204" pitchFamily="49" charset="0"/>
              </a:rPr>
              <a:t> </a:t>
            </a:r>
            <a:r>
              <a:rPr lang="en-US" sz="2200" dirty="0" err="1">
                <a:solidFill>
                  <a:srgbClr val="222222"/>
                </a:solidFill>
                <a:latin typeface="Consolas" panose="020B0609020204030204" pitchFamily="49" charset="0"/>
              </a:rPr>
              <a:t>WorkProperty</a:t>
            </a:r>
            <a:endParaRPr lang="en-US" sz="2200" dirty="0">
              <a:solidFill>
                <a:srgbClr val="222222"/>
              </a:solidFill>
              <a:latin typeface="Consolas" panose="020B0609020204030204" pitchFamily="49" charset="0"/>
            </a:endParaRPr>
          </a:p>
          <a:p>
            <a:pPr indent="457200"/>
            <a:r>
              <a:rPr lang="en-US" sz="2200" dirty="0">
                <a:solidFill>
                  <a:srgbClr val="222222"/>
                </a:solidFill>
                <a:latin typeface="Consolas" panose="020B0609020204030204" pitchFamily="49" charset="0"/>
              </a:rPr>
              <a:t>   {  </a:t>
            </a:r>
            <a:r>
              <a:rPr lang="en-US" sz="2200" dirty="0">
                <a:solidFill>
                  <a:srgbClr val="0101FD"/>
                </a:solidFill>
                <a:latin typeface="Consolas" panose="020B0609020204030204" pitchFamily="49" charset="0"/>
              </a:rPr>
              <a:t>get</a:t>
            </a:r>
            <a:r>
              <a:rPr lang="en-US" sz="2200" dirty="0">
                <a:solidFill>
                  <a:srgbClr val="222222"/>
                </a:solidFill>
                <a:latin typeface="Consolas" panose="020B0609020204030204" pitchFamily="49" charset="0"/>
              </a:rPr>
              <a:t> { </a:t>
            </a:r>
            <a:r>
              <a:rPr lang="en-US" sz="2200" dirty="0">
                <a:solidFill>
                  <a:srgbClr val="0101FD"/>
                </a:solidFill>
                <a:latin typeface="Consolas" panose="020B0609020204030204" pitchFamily="49" charset="0"/>
              </a:rPr>
              <a:t>return</a:t>
            </a:r>
            <a:r>
              <a:rPr lang="en-US" sz="2200" dirty="0">
                <a:solidFill>
                  <a:srgbClr val="222222"/>
                </a:solidFill>
                <a:latin typeface="Consolas" panose="020B0609020204030204" pitchFamily="49" charset="0"/>
              </a:rPr>
              <a:t> 0; } </a:t>
            </a:r>
          </a:p>
          <a:p>
            <a:pPr indent="457200"/>
            <a:r>
              <a:rPr lang="en-US" sz="2200" dirty="0">
                <a:solidFill>
                  <a:srgbClr val="222222"/>
                </a:solidFill>
                <a:latin typeface="Consolas" panose="020B0609020204030204" pitchFamily="49" charset="0"/>
              </a:rPr>
              <a:t>   } </a:t>
            </a:r>
          </a:p>
          <a:p>
            <a:r>
              <a:rPr lang="en-US" sz="2200" dirty="0">
                <a:solidFill>
                  <a:srgbClr val="222222"/>
                </a:solidFill>
                <a:latin typeface="Consolas" panose="020B0609020204030204" pitchFamily="49" charset="0"/>
              </a:rPr>
              <a:t>}</a:t>
            </a:r>
          </a:p>
          <a:p>
            <a:endParaRPr lang="en-US" sz="2200" dirty="0">
              <a:solidFill>
                <a:srgbClr val="222222"/>
              </a:solidFill>
              <a:latin typeface="Consolas" panose="020B0609020204030204" pitchFamily="49" charset="0"/>
            </a:endParaRPr>
          </a:p>
          <a:p>
            <a:r>
              <a:rPr lang="en-US" sz="2200" dirty="0">
                <a:solidFill>
                  <a:srgbClr val="222222"/>
                </a:solidFill>
                <a:latin typeface="Consolas" panose="020B0609020204030204" pitchFamily="49" charset="0"/>
              </a:rPr>
              <a:t> </a:t>
            </a:r>
            <a:r>
              <a:rPr lang="en-US" sz="2200" dirty="0">
                <a:solidFill>
                  <a:srgbClr val="0101FD"/>
                </a:solidFill>
                <a:latin typeface="Consolas" panose="020B0609020204030204" pitchFamily="49" charset="0"/>
              </a:rPr>
              <a:t>public</a:t>
            </a:r>
            <a:r>
              <a:rPr lang="en-US" sz="2200" dirty="0">
                <a:solidFill>
                  <a:srgbClr val="222222"/>
                </a:solidFill>
                <a:latin typeface="Consolas" panose="020B0609020204030204" pitchFamily="49" charset="0"/>
              </a:rPr>
              <a:t> </a:t>
            </a:r>
            <a:r>
              <a:rPr lang="en-US" sz="2200" dirty="0">
                <a:solidFill>
                  <a:srgbClr val="0101FD"/>
                </a:solidFill>
                <a:latin typeface="Consolas" panose="020B0609020204030204" pitchFamily="49" charset="0"/>
              </a:rPr>
              <a:t>class</a:t>
            </a:r>
            <a:r>
              <a:rPr lang="en-US" sz="2200" dirty="0">
                <a:solidFill>
                  <a:srgbClr val="222222"/>
                </a:solidFill>
                <a:latin typeface="Consolas" panose="020B0609020204030204" pitchFamily="49" charset="0"/>
              </a:rPr>
              <a:t> </a:t>
            </a:r>
            <a:r>
              <a:rPr lang="en-US" sz="2200" dirty="0" err="1">
                <a:solidFill>
                  <a:srgbClr val="007D9A"/>
                </a:solidFill>
                <a:latin typeface="Consolas" panose="020B0609020204030204" pitchFamily="49" charset="0"/>
              </a:rPr>
              <a:t>DerivedClass</a:t>
            </a:r>
            <a:r>
              <a:rPr lang="en-US" sz="2200" dirty="0">
                <a:solidFill>
                  <a:srgbClr val="222222"/>
                </a:solidFill>
                <a:latin typeface="Consolas" panose="020B0609020204030204" pitchFamily="49" charset="0"/>
              </a:rPr>
              <a:t> : </a:t>
            </a:r>
            <a:r>
              <a:rPr lang="en-US" sz="2200" dirty="0" err="1">
                <a:solidFill>
                  <a:srgbClr val="007D9A"/>
                </a:solidFill>
                <a:latin typeface="Consolas" panose="020B0609020204030204" pitchFamily="49" charset="0"/>
              </a:rPr>
              <a:t>BaseClass</a:t>
            </a:r>
            <a:r>
              <a:rPr lang="en-US" sz="2200" dirty="0">
                <a:solidFill>
                  <a:srgbClr val="222222"/>
                </a:solidFill>
                <a:latin typeface="Consolas" panose="020B0609020204030204" pitchFamily="49" charset="0"/>
              </a:rPr>
              <a:t> </a:t>
            </a:r>
          </a:p>
          <a:p>
            <a:r>
              <a:rPr lang="en-US" sz="2200" dirty="0">
                <a:solidFill>
                  <a:srgbClr val="222222"/>
                </a:solidFill>
                <a:latin typeface="Consolas" panose="020B0609020204030204" pitchFamily="49" charset="0"/>
              </a:rPr>
              <a:t>{   </a:t>
            </a:r>
            <a:r>
              <a:rPr lang="en-US" sz="2200" dirty="0">
                <a:solidFill>
                  <a:srgbClr val="0101FD"/>
                </a:solidFill>
                <a:latin typeface="Consolas" panose="020B0609020204030204" pitchFamily="49" charset="0"/>
              </a:rPr>
              <a:t>public</a:t>
            </a:r>
            <a:r>
              <a:rPr lang="en-US" sz="2200" dirty="0">
                <a:solidFill>
                  <a:srgbClr val="222222"/>
                </a:solidFill>
                <a:latin typeface="Consolas" panose="020B0609020204030204" pitchFamily="49" charset="0"/>
              </a:rPr>
              <a:t> </a:t>
            </a:r>
            <a:r>
              <a:rPr lang="en-US" sz="2200" b="1" u="sng" dirty="0">
                <a:solidFill>
                  <a:srgbClr val="0101FD"/>
                </a:solidFill>
                <a:latin typeface="Consolas" panose="020B0609020204030204" pitchFamily="49" charset="0"/>
              </a:rPr>
              <a:t>override</a:t>
            </a:r>
            <a:r>
              <a:rPr lang="en-US" sz="2200" dirty="0">
                <a:solidFill>
                  <a:srgbClr val="222222"/>
                </a:solidFill>
                <a:latin typeface="Consolas" panose="020B0609020204030204" pitchFamily="49" charset="0"/>
              </a:rPr>
              <a:t> </a:t>
            </a:r>
            <a:r>
              <a:rPr lang="en-US" sz="2200" dirty="0">
                <a:solidFill>
                  <a:srgbClr val="0101FD"/>
                </a:solidFill>
                <a:latin typeface="Consolas" panose="020B0609020204030204" pitchFamily="49" charset="0"/>
              </a:rPr>
              <a:t>void</a:t>
            </a:r>
            <a:r>
              <a:rPr lang="en-US" sz="2200" dirty="0">
                <a:solidFill>
                  <a:srgbClr val="222222"/>
                </a:solidFill>
                <a:latin typeface="Consolas" panose="020B0609020204030204" pitchFamily="49" charset="0"/>
              </a:rPr>
              <a:t> </a:t>
            </a:r>
            <a:r>
              <a:rPr lang="en-US" sz="2200" dirty="0" err="1">
                <a:solidFill>
                  <a:srgbClr val="007D9A"/>
                </a:solidFill>
                <a:latin typeface="Consolas" panose="020B0609020204030204" pitchFamily="49" charset="0"/>
              </a:rPr>
              <a:t>DoWork</a:t>
            </a:r>
            <a:r>
              <a:rPr lang="en-US" sz="2200" dirty="0">
                <a:solidFill>
                  <a:srgbClr val="222222"/>
                </a:solidFill>
                <a:latin typeface="Consolas" panose="020B0609020204030204" pitchFamily="49" charset="0"/>
              </a:rPr>
              <a:t>() </a:t>
            </a:r>
          </a:p>
          <a:p>
            <a:pPr indent="576000"/>
            <a:r>
              <a:rPr lang="en-US" sz="2200" dirty="0">
                <a:solidFill>
                  <a:srgbClr val="222222"/>
                </a:solidFill>
                <a:latin typeface="Consolas" panose="020B0609020204030204" pitchFamily="49" charset="0"/>
              </a:rPr>
              <a:t>{ } </a:t>
            </a:r>
          </a:p>
          <a:p>
            <a:pPr indent="576000"/>
            <a:r>
              <a:rPr lang="en-US" sz="2200" dirty="0">
                <a:solidFill>
                  <a:srgbClr val="0101FD"/>
                </a:solidFill>
                <a:latin typeface="Consolas" panose="020B0609020204030204" pitchFamily="49" charset="0"/>
              </a:rPr>
              <a:t>public</a:t>
            </a:r>
            <a:r>
              <a:rPr lang="en-US" sz="2200" dirty="0">
                <a:solidFill>
                  <a:srgbClr val="222222"/>
                </a:solidFill>
                <a:latin typeface="Consolas" panose="020B0609020204030204" pitchFamily="49" charset="0"/>
              </a:rPr>
              <a:t> </a:t>
            </a:r>
            <a:r>
              <a:rPr lang="en-US" sz="2200" b="1" u="sng" dirty="0">
                <a:solidFill>
                  <a:srgbClr val="0101FD"/>
                </a:solidFill>
                <a:latin typeface="Consolas" panose="020B0609020204030204" pitchFamily="49" charset="0"/>
              </a:rPr>
              <a:t>override</a:t>
            </a:r>
            <a:r>
              <a:rPr lang="en-US" sz="2200" dirty="0">
                <a:solidFill>
                  <a:srgbClr val="222222"/>
                </a:solidFill>
                <a:latin typeface="Consolas" panose="020B0609020204030204" pitchFamily="49" charset="0"/>
              </a:rPr>
              <a:t> </a:t>
            </a:r>
            <a:r>
              <a:rPr lang="en-US" sz="2200" dirty="0" err="1">
                <a:solidFill>
                  <a:srgbClr val="0101FD"/>
                </a:solidFill>
                <a:latin typeface="Consolas" panose="020B0609020204030204" pitchFamily="49" charset="0"/>
              </a:rPr>
              <a:t>int</a:t>
            </a:r>
            <a:r>
              <a:rPr lang="en-US" sz="2200" dirty="0">
                <a:solidFill>
                  <a:srgbClr val="222222"/>
                </a:solidFill>
                <a:latin typeface="Consolas" panose="020B0609020204030204" pitchFamily="49" charset="0"/>
              </a:rPr>
              <a:t> </a:t>
            </a:r>
            <a:r>
              <a:rPr lang="en-US" sz="2200" dirty="0" err="1">
                <a:solidFill>
                  <a:srgbClr val="222222"/>
                </a:solidFill>
                <a:latin typeface="Consolas" panose="020B0609020204030204" pitchFamily="49" charset="0"/>
              </a:rPr>
              <a:t>WorkProperty</a:t>
            </a:r>
            <a:r>
              <a:rPr lang="en-US" sz="2200" dirty="0">
                <a:solidFill>
                  <a:srgbClr val="222222"/>
                </a:solidFill>
                <a:latin typeface="Consolas" panose="020B0609020204030204" pitchFamily="49" charset="0"/>
              </a:rPr>
              <a:t> </a:t>
            </a:r>
          </a:p>
          <a:p>
            <a:pPr indent="576000"/>
            <a:r>
              <a:rPr lang="en-US" sz="2200" dirty="0">
                <a:solidFill>
                  <a:srgbClr val="222222"/>
                </a:solidFill>
                <a:latin typeface="Consolas" panose="020B0609020204030204" pitchFamily="49" charset="0"/>
              </a:rPr>
              <a:t>{ </a:t>
            </a:r>
            <a:r>
              <a:rPr lang="en-US" sz="2200" dirty="0">
                <a:solidFill>
                  <a:srgbClr val="0101FD"/>
                </a:solidFill>
                <a:latin typeface="Consolas" panose="020B0609020204030204" pitchFamily="49" charset="0"/>
              </a:rPr>
              <a:t>get</a:t>
            </a:r>
            <a:r>
              <a:rPr lang="en-US" sz="2200" dirty="0">
                <a:solidFill>
                  <a:srgbClr val="222222"/>
                </a:solidFill>
                <a:latin typeface="Consolas" panose="020B0609020204030204" pitchFamily="49" charset="0"/>
              </a:rPr>
              <a:t> { </a:t>
            </a:r>
            <a:r>
              <a:rPr lang="en-US" sz="2200" dirty="0">
                <a:solidFill>
                  <a:srgbClr val="0101FD"/>
                </a:solidFill>
                <a:latin typeface="Consolas" panose="020B0609020204030204" pitchFamily="49" charset="0"/>
              </a:rPr>
              <a:t>return</a:t>
            </a:r>
            <a:r>
              <a:rPr lang="en-US" sz="2200" dirty="0">
                <a:solidFill>
                  <a:srgbClr val="222222"/>
                </a:solidFill>
                <a:latin typeface="Consolas" panose="020B0609020204030204" pitchFamily="49" charset="0"/>
              </a:rPr>
              <a:t> 0; } } </a:t>
            </a:r>
          </a:p>
          <a:p>
            <a:r>
              <a:rPr lang="en-US" sz="2200" dirty="0">
                <a:solidFill>
                  <a:srgbClr val="222222"/>
                </a:solidFill>
                <a:latin typeface="Consolas" panose="020B0609020204030204" pitchFamily="49" charset="0"/>
              </a:rPr>
              <a:t>}</a:t>
            </a:r>
            <a:endParaRPr lang="ru-RU" sz="2200" dirty="0"/>
          </a:p>
        </p:txBody>
      </p:sp>
      <p:sp>
        <p:nvSpPr>
          <p:cNvPr id="3" name="Прямоугольник 2">
            <a:extLst>
              <a:ext uri="{FF2B5EF4-FFF2-40B4-BE49-F238E27FC236}">
                <a16:creationId xmlns:a16="http://schemas.microsoft.com/office/drawing/2014/main" id="{88B3BFBA-33E7-4F79-B9EC-3158FE907F0D}"/>
              </a:ext>
            </a:extLst>
          </p:cNvPr>
          <p:cNvSpPr/>
          <p:nvPr/>
        </p:nvSpPr>
        <p:spPr>
          <a:xfrm>
            <a:off x="683568" y="188640"/>
            <a:ext cx="2426498" cy="492443"/>
          </a:xfrm>
          <a:prstGeom prst="rect">
            <a:avLst/>
          </a:prstGeom>
        </p:spPr>
        <p:txBody>
          <a:bodyPr wrap="none">
            <a:spAutoFit/>
          </a:bodyPr>
          <a:lstStyle/>
          <a:p>
            <a:r>
              <a:rPr lang="ru-RU" sz="2600" b="1" dirty="0">
                <a:solidFill>
                  <a:srgbClr val="FFC000"/>
                </a:solidFill>
                <a:latin typeface="Times New Roman" panose="02020603050405020304" pitchFamily="18" charset="0"/>
                <a:cs typeface="Times New Roman" panose="02020603050405020304" pitchFamily="18" charset="0"/>
              </a:rPr>
              <a:t>Полиморфизм </a:t>
            </a:r>
            <a:endParaRPr lang="ru-RU" sz="2600" b="1" i="0" dirty="0">
              <a:solidFill>
                <a:srgbClr val="FFC000"/>
              </a:solidFill>
              <a:effectLst/>
              <a:latin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0FFA7DB1-849B-451F-8F94-304E3255E8A4}"/>
              </a:ext>
            </a:extLst>
          </p:cNvPr>
          <p:cNvSpPr/>
          <p:nvPr/>
        </p:nvSpPr>
        <p:spPr>
          <a:xfrm>
            <a:off x="384244" y="5535630"/>
            <a:ext cx="8292212" cy="646331"/>
          </a:xfrm>
          <a:prstGeom prst="rect">
            <a:avLst/>
          </a:prstGeom>
        </p:spPr>
        <p:txBody>
          <a:bodyPr wrap="square">
            <a:spAutoFit/>
          </a:bodyPr>
          <a:lstStyle/>
          <a:p>
            <a:r>
              <a:rPr lang="ru-RU" dirty="0">
                <a:solidFill>
                  <a:schemeClr val="bg1"/>
                </a:solidFill>
                <a:latin typeface="segoe-ui_normal"/>
              </a:rPr>
              <a:t>Поля не могут быть виртуальными. Виртуальными могут быть только методы, свойства, события и индексаторы.</a:t>
            </a:r>
            <a:endParaRPr lang="ru-RU" dirty="0">
              <a:solidFill>
                <a:schemeClr val="bg1"/>
              </a:solidFill>
            </a:endParaRPr>
          </a:p>
        </p:txBody>
      </p:sp>
    </p:spTree>
    <p:extLst>
      <p:ext uri="{BB962C8B-B14F-4D97-AF65-F5344CB8AC3E}">
        <p14:creationId xmlns:p14="http://schemas.microsoft.com/office/powerpoint/2010/main" val="2641554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BE37629-E675-414A-A66F-71DE87B6C2CA}"/>
              </a:ext>
            </a:extLst>
          </p:cNvPr>
          <p:cNvSpPr/>
          <p:nvPr/>
        </p:nvSpPr>
        <p:spPr>
          <a:xfrm>
            <a:off x="431540" y="404664"/>
            <a:ext cx="8280920" cy="707886"/>
          </a:xfrm>
          <a:prstGeom prst="rect">
            <a:avLst/>
          </a:prstGeom>
        </p:spPr>
        <p:txBody>
          <a:bodyPr wrap="square">
            <a:spAutoFit/>
          </a:bodyPr>
          <a:lstStyle/>
          <a:p>
            <a:r>
              <a:rPr lang="ru-RU" sz="2000" b="1" dirty="0">
                <a:solidFill>
                  <a:srgbClr val="FFC000"/>
                </a:solidFill>
                <a:latin typeface="Times New Roman" panose="02020603050405020304" pitchFamily="18" charset="0"/>
                <a:cs typeface="Times New Roman" panose="02020603050405020304" pitchFamily="18" charset="0"/>
              </a:rPr>
              <a:t>Доступ к виртуальным членам базового класса из производных классов</a:t>
            </a:r>
          </a:p>
        </p:txBody>
      </p:sp>
      <p:sp>
        <p:nvSpPr>
          <p:cNvPr id="3" name="Прямоугольник 2">
            <a:extLst>
              <a:ext uri="{FF2B5EF4-FFF2-40B4-BE49-F238E27FC236}">
                <a16:creationId xmlns:a16="http://schemas.microsoft.com/office/drawing/2014/main" id="{3F1E9171-3B28-4F3A-9D59-9C0222BB762E}"/>
              </a:ext>
            </a:extLst>
          </p:cNvPr>
          <p:cNvSpPr/>
          <p:nvPr/>
        </p:nvSpPr>
        <p:spPr>
          <a:xfrm>
            <a:off x="417226" y="1112550"/>
            <a:ext cx="8295234" cy="923330"/>
          </a:xfrm>
          <a:prstGeom prst="rect">
            <a:avLst/>
          </a:prstGeom>
        </p:spPr>
        <p:txBody>
          <a:bodyPr wrap="square">
            <a:spAutoFit/>
          </a:bodyPr>
          <a:lstStyle/>
          <a:p>
            <a:pPr indent="457200"/>
            <a:r>
              <a:rPr lang="ru-RU" dirty="0">
                <a:solidFill>
                  <a:schemeClr val="bg1"/>
                </a:solidFill>
                <a:latin typeface="segoe-ui_normal"/>
              </a:rPr>
              <a:t>Производный класс, который заменил или переопределил метод или свойство, может получить доступ к методу или свойству на базовом классе с помощью базового ключевого слова. Примером является следующий код:</a:t>
            </a:r>
            <a:endParaRPr lang="ru-RU" dirty="0">
              <a:solidFill>
                <a:schemeClr val="bg1"/>
              </a:solidFill>
            </a:endParaRPr>
          </a:p>
        </p:txBody>
      </p:sp>
      <p:pic>
        <p:nvPicPr>
          <p:cNvPr id="4" name="Рисунок 3">
            <a:extLst>
              <a:ext uri="{FF2B5EF4-FFF2-40B4-BE49-F238E27FC236}">
                <a16:creationId xmlns:a16="http://schemas.microsoft.com/office/drawing/2014/main" id="{3ECB88DC-93D5-432F-BF92-8BD94FC1865B}"/>
              </a:ext>
            </a:extLst>
          </p:cNvPr>
          <p:cNvPicPr>
            <a:picLocks noChangeAspect="1"/>
          </p:cNvPicPr>
          <p:nvPr/>
        </p:nvPicPr>
        <p:blipFill>
          <a:blip r:embed="rId2"/>
          <a:stretch>
            <a:fillRect/>
          </a:stretch>
        </p:blipFill>
        <p:spPr>
          <a:xfrm>
            <a:off x="755576" y="2158035"/>
            <a:ext cx="5832648" cy="4320480"/>
          </a:xfrm>
          <a:prstGeom prst="rect">
            <a:avLst/>
          </a:prstGeom>
        </p:spPr>
      </p:pic>
    </p:spTree>
    <p:extLst>
      <p:ext uri="{BB962C8B-B14F-4D97-AF65-F5344CB8AC3E}">
        <p14:creationId xmlns:p14="http://schemas.microsoft.com/office/powerpoint/2010/main" val="3476198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9896" y="624568"/>
            <a:ext cx="8280920" cy="1107996"/>
          </a:xfrm>
          <a:prstGeom prst="rect">
            <a:avLst/>
          </a:prstGeom>
        </p:spPr>
        <p:txBody>
          <a:bodyPr wrap="square">
            <a:spAutoFit/>
          </a:bodyPr>
          <a:lstStyle/>
          <a:p>
            <a:pPr indent="457200" algn="just"/>
            <a:r>
              <a:rPr lang="ru-RU" sz="2200" b="1" dirty="0" err="1">
                <a:solidFill>
                  <a:schemeClr val="bg1"/>
                </a:solidFill>
                <a:latin typeface="Times New Roman" pitchFamily="18" charset="0"/>
                <a:cs typeface="Times New Roman" pitchFamily="18" charset="0"/>
              </a:rPr>
              <a:t>Модификаторлар</a:t>
            </a:r>
            <a:r>
              <a:rPr lang="ru-RU" sz="2200" b="1"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Модификаторлар</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типтер</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және</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олардың</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мүшелерінің</a:t>
            </a:r>
            <a:r>
              <a:rPr lang="ru-RU" sz="2200" dirty="0">
                <a:solidFill>
                  <a:schemeClr val="bg1"/>
                </a:solidFill>
                <a:latin typeface="Times New Roman" pitchFamily="18" charset="0"/>
                <a:cs typeface="Times New Roman" pitchFamily="18" charset="0"/>
              </a:rPr>
              <a:t> </a:t>
            </a:r>
            <a:r>
              <a:rPr lang="en-US" sz="2200" dirty="0">
                <a:solidFill>
                  <a:schemeClr val="bg1"/>
                </a:solidFill>
                <a:latin typeface="Times New Roman" pitchFamily="18" charset="0"/>
                <a:cs typeface="Times New Roman" pitchFamily="18" charset="0"/>
              </a:rPr>
              <a:t>(</a:t>
            </a:r>
            <a:r>
              <a:rPr lang="ru-RU" sz="2200" dirty="0" err="1">
                <a:solidFill>
                  <a:schemeClr val="bg1"/>
                </a:solidFill>
                <a:latin typeface="Times New Roman" pitchFamily="18" charset="0"/>
                <a:cs typeface="Times New Roman" pitchFamily="18" charset="0"/>
              </a:rPr>
              <a:t>мысалы</a:t>
            </a:r>
            <a:r>
              <a:rPr lang="ru-RU" sz="2200" dirty="0">
                <a:solidFill>
                  <a:schemeClr val="bg1"/>
                </a:solidFill>
                <a:latin typeface="Times New Roman" pitchFamily="18" charset="0"/>
                <a:cs typeface="Times New Roman" pitchFamily="18" charset="0"/>
              </a:rPr>
              <a:t> к</a:t>
            </a:r>
            <a:r>
              <a:rPr lang="kk-KZ" sz="2200" dirty="0">
                <a:solidFill>
                  <a:schemeClr val="bg1"/>
                </a:solidFill>
                <a:latin typeface="Times New Roman" pitchFamily="18" charset="0"/>
                <a:cs typeface="Times New Roman" pitchFamily="18" charset="0"/>
              </a:rPr>
              <a:t>ласстарды</a:t>
            </a:r>
            <a:r>
              <a:rPr lang="en-US" sz="2200" dirty="0">
                <a:solidFill>
                  <a:schemeClr val="bg1"/>
                </a:solidFill>
                <a:latin typeface="Times New Roman" pitchFamily="18" charset="0"/>
                <a:cs typeface="Times New Roman" pitchFamily="18" charset="0"/>
              </a:rPr>
              <a:t>)</a:t>
            </a:r>
            <a:r>
              <a:rPr lang="kk-KZ" sz="2200" dirty="0">
                <a:solidFill>
                  <a:schemeClr val="bg1"/>
                </a:solidFill>
                <a:latin typeface="Times New Roman" pitchFamily="18" charset="0"/>
                <a:cs typeface="Times New Roman" pitchFamily="18" charset="0"/>
              </a:rPr>
              <a:t>  жариялануын өзгертуге қолданылады. </a:t>
            </a:r>
            <a:r>
              <a:rPr lang="ru-RU" sz="2200" dirty="0">
                <a:solidFill>
                  <a:schemeClr val="bg1"/>
                </a:solidFill>
                <a:latin typeface="Times New Roman" pitchFamily="18" charset="0"/>
                <a:cs typeface="Times New Roman" pitchFamily="18" charset="0"/>
              </a:rPr>
              <a:t>C# </a:t>
            </a:r>
            <a:r>
              <a:rPr lang="ru-RU" sz="2200" dirty="0" err="1">
                <a:solidFill>
                  <a:schemeClr val="bg1"/>
                </a:solidFill>
                <a:latin typeface="Times New Roman" pitchFamily="18" charset="0"/>
                <a:cs typeface="Times New Roman" pitchFamily="18" charset="0"/>
              </a:rPr>
              <a:t>тіліндегі</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модификаторлар</a:t>
            </a:r>
            <a:r>
              <a:rPr lang="ru-RU" sz="2200" dirty="0">
                <a:solidFill>
                  <a:schemeClr val="bg1"/>
                </a:solidFill>
                <a:latin typeface="Times New Roman" pitchFamily="18" charset="0"/>
                <a:cs typeface="Times New Roman" pitchFamily="18" charset="0"/>
              </a:rPr>
              <a:t>.</a:t>
            </a:r>
            <a:r>
              <a:rPr lang="ru-RU" sz="2200" b="1" dirty="0">
                <a:solidFill>
                  <a:schemeClr val="bg1"/>
                </a:solidFill>
                <a:latin typeface="Times New Roman" pitchFamily="18" charset="0"/>
                <a:cs typeface="Times New Roman" pitchFamily="18" charset="0"/>
              </a:rPr>
              <a:t> </a:t>
            </a:r>
          </a:p>
        </p:txBody>
      </p:sp>
      <p:graphicFrame>
        <p:nvGraphicFramePr>
          <p:cNvPr id="4" name="Таблица 3"/>
          <p:cNvGraphicFramePr>
            <a:graphicFrameLocks noGrp="1"/>
          </p:cNvGraphicFramePr>
          <p:nvPr>
            <p:extLst>
              <p:ext uri="{D42A27DB-BD31-4B8C-83A1-F6EECF244321}">
                <p14:modId xmlns:p14="http://schemas.microsoft.com/office/powerpoint/2010/main" val="3849973671"/>
              </p:ext>
            </p:extLst>
          </p:nvPr>
        </p:nvGraphicFramePr>
        <p:xfrm>
          <a:off x="400200" y="1736012"/>
          <a:ext cx="8137688" cy="4465320"/>
        </p:xfrm>
        <a:graphic>
          <a:graphicData uri="http://schemas.openxmlformats.org/drawingml/2006/table">
            <a:tbl>
              <a:tblPr/>
              <a:tblGrid>
                <a:gridCol w="2227584">
                  <a:extLst>
                    <a:ext uri="{9D8B030D-6E8A-4147-A177-3AD203B41FA5}">
                      <a16:colId xmlns:a16="http://schemas.microsoft.com/office/drawing/2014/main" val="20000"/>
                    </a:ext>
                  </a:extLst>
                </a:gridCol>
                <a:gridCol w="5910104">
                  <a:extLst>
                    <a:ext uri="{9D8B030D-6E8A-4147-A177-3AD203B41FA5}">
                      <a16:colId xmlns:a16="http://schemas.microsoft.com/office/drawing/2014/main" val="20001"/>
                    </a:ext>
                  </a:extLst>
                </a:gridCol>
              </a:tblGrid>
              <a:tr h="0">
                <a:tc>
                  <a:txBody>
                    <a:bodyPr/>
                    <a:lstStyle/>
                    <a:p>
                      <a:pPr algn="ctr" fontAlgn="b"/>
                      <a:r>
                        <a:rPr lang="ru-RU" sz="1800" b="1" dirty="0" err="1">
                          <a:effectLst/>
                          <a:latin typeface="Times New Roman" pitchFamily="18" charset="0"/>
                          <a:cs typeface="Times New Roman" pitchFamily="18" charset="0"/>
                        </a:rPr>
                        <a:t>Модификаторлар</a:t>
                      </a:r>
                      <a:endParaRPr lang="ru-RU" sz="1800" b="1" dirty="0">
                        <a:effectLst/>
                        <a:latin typeface="Times New Roman" pitchFamily="18" charset="0"/>
                        <a:cs typeface="Times New Roman" pitchFamily="18" charset="0"/>
                      </a:endParaRPr>
                    </a:p>
                  </a:txBody>
                  <a:tcPr marL="152400" marR="152400" marT="114300" marB="114300" anchor="b">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tc>
                  <a:txBody>
                    <a:bodyPr/>
                    <a:lstStyle/>
                    <a:p>
                      <a:pPr algn="ctr" fontAlgn="b"/>
                      <a:r>
                        <a:rPr lang="ru-RU" sz="1800" b="1" dirty="0" err="1">
                          <a:effectLst/>
                          <a:latin typeface="Times New Roman" pitchFamily="18" charset="0"/>
                          <a:cs typeface="Times New Roman" pitchFamily="18" charset="0"/>
                        </a:rPr>
                        <a:t>Мақсаты</a:t>
                      </a:r>
                      <a:r>
                        <a:rPr lang="ru-RU" sz="1800" b="1" dirty="0">
                          <a:effectLst/>
                          <a:latin typeface="Times New Roman" pitchFamily="18" charset="0"/>
                          <a:cs typeface="Times New Roman" pitchFamily="18" charset="0"/>
                        </a:rPr>
                        <a:t> </a:t>
                      </a:r>
                    </a:p>
                  </a:txBody>
                  <a:tcPr marL="152400" marR="152400" marT="114300" marB="114300" anchor="b">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indent="0" fontAlgn="t"/>
                      <a:r>
                        <a:rPr lang="en-US" sz="2000" u="none" strike="noStrike" dirty="0">
                          <a:solidFill>
                            <a:srgbClr val="0078D7"/>
                          </a:solidFill>
                          <a:effectLst/>
                          <a:latin typeface="Times New Roman" pitchFamily="18" charset="0"/>
                          <a:cs typeface="Times New Roman" pitchFamily="18" charset="0"/>
                          <a:hlinkClick r:id="rId2"/>
                        </a:rPr>
                        <a:t>public</a:t>
                      </a:r>
                      <a:endParaRPr lang="en-US" sz="20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tc>
                  <a:txBody>
                    <a:bodyPr/>
                    <a:lstStyle/>
                    <a:p>
                      <a:pPr fontAlgn="t"/>
                      <a:r>
                        <a:rPr lang="ru-RU" sz="2000" dirty="0" err="1">
                          <a:effectLst/>
                          <a:latin typeface="Times New Roman" pitchFamily="18" charset="0"/>
                          <a:cs typeface="Times New Roman" pitchFamily="18" charset="0"/>
                        </a:rPr>
                        <a:t>Ең</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жоғарғы</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құқыққа</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ие</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қол</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жеткізу</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деңгейі</a:t>
                      </a:r>
                      <a:r>
                        <a:rPr lang="ru-RU" sz="2000" dirty="0">
                          <a:effectLst/>
                          <a:latin typeface="Times New Roman" pitchFamily="18" charset="0"/>
                          <a:cs typeface="Times New Roman" pitchFamily="18" charset="0"/>
                        </a:rPr>
                        <a:t>. Класс </a:t>
                      </a:r>
                      <a:r>
                        <a:rPr lang="ru-RU" sz="2000" dirty="0" err="1">
                          <a:effectLst/>
                          <a:latin typeface="Times New Roman" pitchFamily="18" charset="0"/>
                          <a:cs typeface="Times New Roman" pitchFamily="18" charset="0"/>
                        </a:rPr>
                        <a:t>және</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оның</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мүшелеріне</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қол</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жеткізуге</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шектеу</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жоқ</a:t>
                      </a:r>
                      <a:endParaRPr lang="ru-RU" sz="20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indent="0" fontAlgn="t"/>
                      <a:r>
                        <a:rPr lang="en-US" sz="2000" u="none" strike="noStrike" dirty="0">
                          <a:solidFill>
                            <a:srgbClr val="0078D7"/>
                          </a:solidFill>
                          <a:effectLst/>
                          <a:latin typeface="Times New Roman" pitchFamily="18" charset="0"/>
                          <a:cs typeface="Times New Roman" pitchFamily="18" charset="0"/>
                          <a:hlinkClick r:id="rId3"/>
                        </a:rPr>
                        <a:t>private</a:t>
                      </a:r>
                      <a:endParaRPr lang="en-US" sz="20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tc>
                  <a:txBody>
                    <a:bodyPr/>
                    <a:lstStyle/>
                    <a:p>
                      <a:pPr fontAlgn="t"/>
                      <a:r>
                        <a:rPr lang="ru-RU" sz="2000" dirty="0" err="1">
                          <a:effectLst/>
                          <a:latin typeface="Times New Roman" pitchFamily="18" charset="0"/>
                          <a:cs typeface="Times New Roman" pitchFamily="18" charset="0"/>
                        </a:rPr>
                        <a:t>Қол</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жеткізуге</a:t>
                      </a:r>
                      <a:r>
                        <a:rPr lang="ru-RU" sz="2000" dirty="0">
                          <a:effectLst/>
                          <a:latin typeface="Times New Roman" pitchFamily="18" charset="0"/>
                          <a:cs typeface="Times New Roman" pitchFamily="18" charset="0"/>
                        </a:rPr>
                        <a:t> </a:t>
                      </a:r>
                      <a:r>
                        <a:rPr lang="ru-RU" sz="2000" baseline="0" dirty="0">
                          <a:effectLst/>
                          <a:latin typeface="Times New Roman" pitchFamily="18" charset="0"/>
                          <a:cs typeface="Times New Roman" pitchFamily="18" charset="0"/>
                        </a:rPr>
                        <a:t> </a:t>
                      </a:r>
                      <a:r>
                        <a:rPr lang="ru-RU" sz="2000" baseline="0" dirty="0" err="1">
                          <a:effectLst/>
                          <a:latin typeface="Times New Roman" pitchFamily="18" charset="0"/>
                          <a:cs typeface="Times New Roman" pitchFamily="18" charset="0"/>
                        </a:rPr>
                        <a:t>жабықсболады</a:t>
                      </a:r>
                      <a:r>
                        <a:rPr lang="ru-RU" sz="2000" baseline="0" dirty="0">
                          <a:effectLst/>
                          <a:latin typeface="Times New Roman" pitchFamily="18" charset="0"/>
                          <a:cs typeface="Times New Roman" pitchFamily="18" charset="0"/>
                        </a:rPr>
                        <a:t>. </a:t>
                      </a:r>
                      <a:r>
                        <a:rPr lang="ru-RU" sz="2000" baseline="0" dirty="0" err="1">
                          <a:effectLst/>
                          <a:latin typeface="Times New Roman" pitchFamily="18" charset="0"/>
                          <a:cs typeface="Times New Roman" pitchFamily="18" charset="0"/>
                        </a:rPr>
                        <a:t>Б</a:t>
                      </a:r>
                      <a:r>
                        <a:rPr lang="ru-RU" sz="2000" dirty="0" err="1">
                          <a:effectLst/>
                          <a:latin typeface="Times New Roman" pitchFamily="18" charset="0"/>
                          <a:cs typeface="Times New Roman" pitchFamily="18" charset="0"/>
                        </a:rPr>
                        <a:t>ұл</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минималды</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құқыққа</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ие</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қол</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жеткізу</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деңгейі</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Класстың</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жабық</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мүшелеріне</a:t>
                      </a:r>
                      <a:r>
                        <a:rPr lang="ru-RU" sz="2000" baseline="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қол</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жеткізу</a:t>
                      </a:r>
                      <a:r>
                        <a:rPr lang="ru-RU" sz="2000" dirty="0">
                          <a:effectLst/>
                          <a:latin typeface="Times New Roman" pitchFamily="18" charset="0"/>
                          <a:cs typeface="Times New Roman" pitchFamily="18" charset="0"/>
                        </a:rPr>
                        <a:t> тек класс</a:t>
                      </a:r>
                      <a:r>
                        <a:rPr lang="ru-RU" sz="2000" baseline="0" dirty="0">
                          <a:effectLst/>
                          <a:latin typeface="Times New Roman" pitchFamily="18" charset="0"/>
                          <a:cs typeface="Times New Roman" pitchFamily="18" charset="0"/>
                        </a:rPr>
                        <a:t> </a:t>
                      </a:r>
                      <a:r>
                        <a:rPr lang="ru-RU" sz="2000" baseline="0" dirty="0" err="1">
                          <a:effectLst/>
                          <a:latin typeface="Times New Roman" pitchFamily="18" charset="0"/>
                          <a:cs typeface="Times New Roman" pitchFamily="18" charset="0"/>
                        </a:rPr>
                        <a:t>денесінде</a:t>
                      </a:r>
                      <a:r>
                        <a:rPr lang="ru-RU" sz="2000" baseline="0" dirty="0">
                          <a:effectLst/>
                          <a:latin typeface="Times New Roman" pitchFamily="18" charset="0"/>
                          <a:cs typeface="Times New Roman" pitchFamily="18" charset="0"/>
                        </a:rPr>
                        <a:t> </a:t>
                      </a:r>
                      <a:r>
                        <a:rPr lang="en-US" sz="2000" baseline="0" dirty="0">
                          <a:effectLst/>
                          <a:latin typeface="Times New Roman" pitchFamily="18" charset="0"/>
                          <a:cs typeface="Times New Roman" pitchFamily="18" charset="0"/>
                        </a:rPr>
                        <a:t>(</a:t>
                      </a:r>
                      <a:r>
                        <a:rPr lang="kk-KZ" sz="2000" baseline="0" dirty="0">
                          <a:effectLst/>
                          <a:latin typeface="Times New Roman" pitchFamily="18" charset="0"/>
                          <a:cs typeface="Times New Roman" pitchFamily="18" charset="0"/>
                        </a:rPr>
                        <a:t>ішкі құрылымында </a:t>
                      </a:r>
                      <a:r>
                        <a:rPr lang="en-US" sz="2000" baseline="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ғана</a:t>
                      </a:r>
                      <a:r>
                        <a:rPr lang="ru-RU" sz="2000" dirty="0">
                          <a:effectLst/>
                          <a:latin typeface="Times New Roman" pitchFamily="18" charset="0"/>
                          <a:cs typeface="Times New Roman" pitchFamily="18" charset="0"/>
                        </a:rPr>
                        <a:t> </a:t>
                      </a:r>
                      <a:r>
                        <a:rPr lang="ru-RU" sz="2000" dirty="0" err="1">
                          <a:effectLst/>
                          <a:latin typeface="Times New Roman" pitchFamily="18" charset="0"/>
                          <a:cs typeface="Times New Roman" pitchFamily="18" charset="0"/>
                        </a:rPr>
                        <a:t>мүмкін</a:t>
                      </a:r>
                      <a:r>
                        <a:rPr lang="ru-RU" sz="2000" dirty="0">
                          <a:effectLst/>
                          <a:latin typeface="Times New Roman" pitchFamily="18" charset="0"/>
                          <a:cs typeface="Times New Roman" pitchFamily="18" charset="0"/>
                        </a:rPr>
                        <a:t>.</a:t>
                      </a: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indent="0" fontAlgn="t"/>
                      <a:r>
                        <a:rPr lang="en-US" sz="2000" u="none" strike="noStrike" dirty="0">
                          <a:solidFill>
                            <a:srgbClr val="0078D7"/>
                          </a:solidFill>
                          <a:effectLst/>
                          <a:latin typeface="Times New Roman" pitchFamily="18" charset="0"/>
                          <a:cs typeface="Times New Roman" pitchFamily="18" charset="0"/>
                          <a:hlinkClick r:id="rId4"/>
                        </a:rPr>
                        <a:t>internal</a:t>
                      </a:r>
                      <a:endParaRPr lang="en-US" sz="20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tc>
                  <a:txBody>
                    <a:bodyPr/>
                    <a:lstStyle/>
                    <a:p>
                      <a:r>
                        <a:rPr lang="ru-RU" sz="2000" b="0" i="0" kern="1200" dirty="0" err="1">
                          <a:solidFill>
                            <a:schemeClr val="tx1"/>
                          </a:solidFill>
                          <a:effectLst/>
                          <a:latin typeface="Times New Roman" pitchFamily="18" charset="0"/>
                          <a:ea typeface="+mn-ea"/>
                          <a:cs typeface="Times New Roman" pitchFamily="18" charset="0"/>
                        </a:rPr>
                        <a:t>Ішкі</a:t>
                      </a:r>
                      <a:r>
                        <a:rPr lang="ru-RU" sz="2000" b="0" i="0" kern="1200" dirty="0">
                          <a:solidFill>
                            <a:schemeClr val="tx1"/>
                          </a:solidFill>
                          <a:effectLst/>
                          <a:latin typeface="Times New Roman" pitchFamily="18" charset="0"/>
                          <a:ea typeface="+mn-ea"/>
                          <a:cs typeface="Times New Roman" pitchFamily="18" charset="0"/>
                        </a:rPr>
                        <a:t> </a:t>
                      </a:r>
                      <a:r>
                        <a:rPr lang="ru-RU" sz="2000" b="0" i="0" kern="1200" dirty="0" err="1">
                          <a:solidFill>
                            <a:schemeClr val="tx1"/>
                          </a:solidFill>
                          <a:effectLst/>
                          <a:latin typeface="Times New Roman" pitchFamily="18" charset="0"/>
                          <a:ea typeface="+mn-ea"/>
                          <a:cs typeface="Times New Roman" pitchFamily="18" charset="0"/>
                        </a:rPr>
                        <a:t>типтер</a:t>
                      </a:r>
                      <a:r>
                        <a:rPr lang="ru-RU" sz="2000" b="0" i="0" kern="1200" baseline="0" dirty="0">
                          <a:solidFill>
                            <a:schemeClr val="tx1"/>
                          </a:solidFill>
                          <a:effectLst/>
                          <a:latin typeface="Times New Roman" pitchFamily="18" charset="0"/>
                          <a:ea typeface="+mn-ea"/>
                          <a:cs typeface="Times New Roman" pitchFamily="18" charset="0"/>
                        </a:rPr>
                        <a:t> мен </a:t>
                      </a:r>
                      <a:r>
                        <a:rPr lang="ru-RU" sz="2000" b="0" i="0" kern="1200" baseline="0" dirty="0" err="1">
                          <a:solidFill>
                            <a:schemeClr val="tx1"/>
                          </a:solidFill>
                          <a:effectLst/>
                          <a:latin typeface="Times New Roman" pitchFamily="18" charset="0"/>
                          <a:ea typeface="+mn-ea"/>
                          <a:cs typeface="Times New Roman" pitchFamily="18" charset="0"/>
                        </a:rPr>
                        <a:t>мүшелер</a:t>
                      </a:r>
                      <a:r>
                        <a:rPr lang="ru-RU" sz="2000" b="0" i="0" kern="1200" baseline="0" dirty="0">
                          <a:solidFill>
                            <a:schemeClr val="tx1"/>
                          </a:solidFill>
                          <a:effectLst/>
                          <a:latin typeface="Times New Roman" pitchFamily="18" charset="0"/>
                          <a:ea typeface="+mn-ea"/>
                          <a:cs typeface="Times New Roman" pitchFamily="18" charset="0"/>
                        </a:rPr>
                        <a:t>  </a:t>
                      </a:r>
                      <a:r>
                        <a:rPr lang="ru-RU" sz="2000" b="0" i="0" kern="1200" baseline="0" dirty="0" err="1">
                          <a:solidFill>
                            <a:schemeClr val="tx1"/>
                          </a:solidFill>
                          <a:effectLst/>
                          <a:latin typeface="Times New Roman" pitchFamily="18" charset="0"/>
                          <a:ea typeface="+mn-ea"/>
                          <a:cs typeface="Times New Roman" pitchFamily="18" charset="0"/>
                        </a:rPr>
                        <a:t>сол</a:t>
                      </a:r>
                      <a:r>
                        <a:rPr lang="ru-RU" sz="2000" b="0" i="0" kern="1200" baseline="0" dirty="0">
                          <a:solidFill>
                            <a:schemeClr val="tx1"/>
                          </a:solidFill>
                          <a:effectLst/>
                          <a:latin typeface="Times New Roman" pitchFamily="18" charset="0"/>
                          <a:ea typeface="+mn-ea"/>
                          <a:cs typeface="Times New Roman" pitchFamily="18" charset="0"/>
                        </a:rPr>
                        <a:t> </a:t>
                      </a:r>
                      <a:r>
                        <a:rPr lang="ru-RU" sz="2000" dirty="0" err="1">
                          <a:effectLst/>
                          <a:latin typeface="Times New Roman" pitchFamily="18" charset="0"/>
                          <a:cs typeface="Times New Roman" pitchFamily="18" charset="0"/>
                        </a:rPr>
                        <a:t>жинақта</a:t>
                      </a:r>
                      <a:r>
                        <a:rPr lang="ru-RU" sz="2000" dirty="0">
                          <a:effectLst/>
                          <a:latin typeface="Times New Roman" pitchFamily="18" charset="0"/>
                          <a:cs typeface="Times New Roman" pitchFamily="18" charset="0"/>
                        </a:rPr>
                        <a:t> </a:t>
                      </a:r>
                      <a:r>
                        <a:rPr lang="en-US" sz="2000" dirty="0">
                          <a:effectLst/>
                          <a:latin typeface="Times New Roman" pitchFamily="18" charset="0"/>
                          <a:cs typeface="Times New Roman" pitchFamily="18" charset="0"/>
                        </a:rPr>
                        <a:t>(</a:t>
                      </a:r>
                      <a:r>
                        <a:rPr lang="ru-RU" sz="2000" dirty="0">
                          <a:effectLst/>
                          <a:latin typeface="Times New Roman" pitchFamily="18" charset="0"/>
                          <a:cs typeface="Times New Roman" pitchFamily="18" charset="0"/>
                        </a:rPr>
                        <a:t>сборка</a:t>
                      </a:r>
                      <a:r>
                        <a:rPr lang="en-US" sz="2000" dirty="0">
                          <a:effectLst/>
                          <a:latin typeface="Times New Roman" pitchFamily="18" charset="0"/>
                          <a:cs typeface="Times New Roman" pitchFamily="18" charset="0"/>
                        </a:rPr>
                        <a:t>)</a:t>
                      </a:r>
                      <a:r>
                        <a:rPr lang="ru-RU" sz="2000" dirty="0">
                          <a:effectLst/>
                          <a:latin typeface="Times New Roman" pitchFamily="18" charset="0"/>
                          <a:cs typeface="Times New Roman" pitchFamily="18" charset="0"/>
                        </a:rPr>
                        <a:t> </a:t>
                      </a:r>
                      <a:r>
                        <a:rPr lang="ru-RU" sz="2000" b="0" i="0" kern="1200" baseline="0" dirty="0" err="1">
                          <a:solidFill>
                            <a:schemeClr val="tx1"/>
                          </a:solidFill>
                          <a:effectLst/>
                          <a:latin typeface="Times New Roman" pitchFamily="18" charset="0"/>
                          <a:ea typeface="+mn-ea"/>
                          <a:cs typeface="Times New Roman" pitchFamily="18" charset="0"/>
                        </a:rPr>
                        <a:t>орналасқан</a:t>
                      </a:r>
                      <a:r>
                        <a:rPr lang="ru-RU" sz="2000" b="0" i="0" kern="1200" baseline="0" dirty="0">
                          <a:solidFill>
                            <a:schemeClr val="tx1"/>
                          </a:solidFill>
                          <a:effectLst/>
                          <a:latin typeface="Times New Roman" pitchFamily="18" charset="0"/>
                          <a:ea typeface="+mn-ea"/>
                          <a:cs typeface="Times New Roman" pitchFamily="18" charset="0"/>
                        </a:rPr>
                        <a:t> </a:t>
                      </a:r>
                      <a:r>
                        <a:rPr lang="ru-RU" sz="2000" b="0" i="0" kern="1200" baseline="0" dirty="0" err="1">
                          <a:solidFill>
                            <a:schemeClr val="tx1"/>
                          </a:solidFill>
                          <a:effectLst/>
                          <a:latin typeface="Times New Roman" pitchFamily="18" charset="0"/>
                          <a:ea typeface="+mn-ea"/>
                          <a:cs typeface="Times New Roman" pitchFamily="18" charset="0"/>
                        </a:rPr>
                        <a:t>файлдарға</a:t>
                      </a:r>
                      <a:r>
                        <a:rPr lang="ru-RU" sz="2000" b="0" i="0" kern="1200" baseline="0" dirty="0">
                          <a:solidFill>
                            <a:schemeClr val="tx1"/>
                          </a:solidFill>
                          <a:effectLst/>
                          <a:latin typeface="Times New Roman" pitchFamily="18" charset="0"/>
                          <a:ea typeface="+mn-ea"/>
                          <a:cs typeface="Times New Roman" pitchFamily="18" charset="0"/>
                        </a:rPr>
                        <a:t> </a:t>
                      </a:r>
                      <a:r>
                        <a:rPr lang="ru-RU" sz="2000" b="0" i="0" kern="1200" baseline="0" dirty="0" err="1">
                          <a:solidFill>
                            <a:schemeClr val="tx1"/>
                          </a:solidFill>
                          <a:effectLst/>
                          <a:latin typeface="Times New Roman" pitchFamily="18" charset="0"/>
                          <a:ea typeface="+mn-ea"/>
                          <a:cs typeface="Times New Roman" pitchFamily="18" charset="0"/>
                        </a:rPr>
                        <a:t>ғана</a:t>
                      </a:r>
                      <a:r>
                        <a:rPr lang="ru-RU" sz="2000" b="0" i="0" kern="1200" baseline="0" dirty="0">
                          <a:solidFill>
                            <a:schemeClr val="tx1"/>
                          </a:solidFill>
                          <a:effectLst/>
                          <a:latin typeface="Times New Roman" pitchFamily="18" charset="0"/>
                          <a:ea typeface="+mn-ea"/>
                          <a:cs typeface="Times New Roman" pitchFamily="18" charset="0"/>
                        </a:rPr>
                        <a:t> </a:t>
                      </a:r>
                      <a:r>
                        <a:rPr lang="ru-RU" sz="2000" b="0" i="0" kern="1200" baseline="0" dirty="0" err="1">
                          <a:solidFill>
                            <a:schemeClr val="tx1"/>
                          </a:solidFill>
                          <a:effectLst/>
                          <a:latin typeface="Times New Roman" pitchFamily="18" charset="0"/>
                          <a:ea typeface="+mn-ea"/>
                          <a:cs typeface="Times New Roman" pitchFamily="18" charset="0"/>
                        </a:rPr>
                        <a:t>қол</a:t>
                      </a:r>
                      <a:r>
                        <a:rPr lang="ru-RU" sz="2000" b="0" i="0" kern="1200" baseline="0" dirty="0">
                          <a:solidFill>
                            <a:schemeClr val="tx1"/>
                          </a:solidFill>
                          <a:effectLst/>
                          <a:latin typeface="Times New Roman" pitchFamily="18" charset="0"/>
                          <a:ea typeface="+mn-ea"/>
                          <a:cs typeface="Times New Roman" pitchFamily="18" charset="0"/>
                        </a:rPr>
                        <a:t> </a:t>
                      </a:r>
                      <a:r>
                        <a:rPr lang="ru-RU" sz="2000" b="0" i="0" kern="1200" baseline="0" dirty="0" err="1">
                          <a:solidFill>
                            <a:schemeClr val="tx1"/>
                          </a:solidFill>
                          <a:effectLst/>
                          <a:latin typeface="Times New Roman" pitchFamily="18" charset="0"/>
                          <a:ea typeface="+mn-ea"/>
                          <a:cs typeface="Times New Roman" pitchFamily="18" charset="0"/>
                        </a:rPr>
                        <a:t>жетімді</a:t>
                      </a:r>
                      <a:r>
                        <a:rPr lang="ru-RU" sz="2000" b="0" i="0" kern="1200" baseline="0" dirty="0">
                          <a:solidFill>
                            <a:schemeClr val="tx1"/>
                          </a:solidFill>
                          <a:effectLst/>
                          <a:latin typeface="Times New Roman" pitchFamily="18" charset="0"/>
                          <a:ea typeface="+mn-ea"/>
                          <a:cs typeface="Times New Roman" pitchFamily="18" charset="0"/>
                        </a:rPr>
                        <a:t>.</a:t>
                      </a:r>
                      <a:endParaRPr lang="ru-RU" sz="20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indent="0" fontAlgn="t"/>
                      <a:r>
                        <a:rPr lang="en-US" sz="2000" u="none" strike="noStrike" dirty="0">
                          <a:solidFill>
                            <a:srgbClr val="0078D7"/>
                          </a:solidFill>
                          <a:effectLst/>
                          <a:latin typeface="Times New Roman" pitchFamily="18" charset="0"/>
                          <a:cs typeface="Times New Roman" pitchFamily="18" charset="0"/>
                          <a:hlinkClick r:id="rId5"/>
                        </a:rPr>
                        <a:t>protected</a:t>
                      </a:r>
                      <a:endParaRPr lang="en-US" sz="20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FFFFF"/>
                    </a:solidFill>
                  </a:tcPr>
                </a:tc>
                <a:tc>
                  <a:txBody>
                    <a:bodyPr/>
                    <a:lstStyle/>
                    <a:p>
                      <a:pPr fontAlgn="t"/>
                      <a:r>
                        <a:rPr lang="ru-RU" sz="2000" b="0" i="0" kern="1200" dirty="0" err="1">
                          <a:solidFill>
                            <a:schemeClr val="tx1"/>
                          </a:solidFill>
                          <a:effectLst/>
                          <a:latin typeface="Times New Roman" pitchFamily="18" charset="0"/>
                          <a:ea typeface="+mn-ea"/>
                          <a:cs typeface="Times New Roman" pitchFamily="18" charset="0"/>
                        </a:rPr>
                        <a:t>Базалық</a:t>
                      </a:r>
                      <a:r>
                        <a:rPr lang="ru-RU" sz="2000" b="0" i="0" kern="1200" dirty="0">
                          <a:solidFill>
                            <a:schemeClr val="tx1"/>
                          </a:solidFill>
                          <a:effectLst/>
                          <a:latin typeface="Times New Roman" pitchFamily="18" charset="0"/>
                          <a:ea typeface="+mn-ea"/>
                          <a:cs typeface="Times New Roman" pitchFamily="18" charset="0"/>
                        </a:rPr>
                        <a:t> </a:t>
                      </a:r>
                      <a:r>
                        <a:rPr lang="ru-RU" sz="2000" b="0" i="0" kern="1200" dirty="0" err="1">
                          <a:solidFill>
                            <a:schemeClr val="tx1"/>
                          </a:solidFill>
                          <a:effectLst/>
                          <a:latin typeface="Times New Roman" pitchFamily="18" charset="0"/>
                          <a:ea typeface="+mn-ea"/>
                          <a:cs typeface="Times New Roman" pitchFamily="18" charset="0"/>
                        </a:rPr>
                        <a:t>класстың</a:t>
                      </a:r>
                      <a:r>
                        <a:rPr lang="ru-RU" sz="2000" b="0" i="0" kern="1200" dirty="0">
                          <a:solidFill>
                            <a:schemeClr val="tx1"/>
                          </a:solidFill>
                          <a:effectLst/>
                          <a:latin typeface="Times New Roman" pitchFamily="18" charset="0"/>
                          <a:ea typeface="+mn-ea"/>
                          <a:cs typeface="Times New Roman" pitchFamily="18" charset="0"/>
                        </a:rPr>
                        <a:t> </a:t>
                      </a:r>
                      <a:r>
                        <a:rPr lang="ru-RU" sz="2000" b="0" i="0" kern="1200" dirty="0" err="1">
                          <a:solidFill>
                            <a:schemeClr val="tx1"/>
                          </a:solidFill>
                          <a:effectLst/>
                          <a:latin typeface="Times New Roman" pitchFamily="18" charset="0"/>
                          <a:ea typeface="+mn-ea"/>
                          <a:cs typeface="Times New Roman" pitchFamily="18" charset="0"/>
                        </a:rPr>
                        <a:t>қорғалған</a:t>
                      </a:r>
                      <a:r>
                        <a:rPr lang="ru-RU" sz="2000" b="0" i="0" kern="1200" dirty="0">
                          <a:solidFill>
                            <a:schemeClr val="tx1"/>
                          </a:solidFill>
                          <a:effectLst/>
                          <a:latin typeface="Times New Roman" pitchFamily="18" charset="0"/>
                          <a:ea typeface="+mn-ea"/>
                          <a:cs typeface="Times New Roman" pitchFamily="18" charset="0"/>
                        </a:rPr>
                        <a:t> </a:t>
                      </a:r>
                      <a:r>
                        <a:rPr lang="ru-RU" sz="2000" b="0" i="0" kern="1200" dirty="0" err="1">
                          <a:solidFill>
                            <a:schemeClr val="tx1"/>
                          </a:solidFill>
                          <a:effectLst/>
                          <a:latin typeface="Times New Roman" pitchFamily="18" charset="0"/>
                          <a:ea typeface="+mn-ea"/>
                          <a:cs typeface="Times New Roman" pitchFamily="18" charset="0"/>
                        </a:rPr>
                        <a:t>элементіне</a:t>
                      </a:r>
                      <a:r>
                        <a:rPr lang="ru-RU" sz="2000" b="0" i="0" kern="1200" dirty="0">
                          <a:solidFill>
                            <a:schemeClr val="tx1"/>
                          </a:solidFill>
                          <a:effectLst/>
                          <a:latin typeface="Times New Roman" pitchFamily="18" charset="0"/>
                          <a:ea typeface="+mn-ea"/>
                          <a:cs typeface="Times New Roman" pitchFamily="18" charset="0"/>
                        </a:rPr>
                        <a:t> </a:t>
                      </a:r>
                      <a:r>
                        <a:rPr lang="ru-RU" sz="2000" b="0" i="0" kern="1200" dirty="0" err="1">
                          <a:solidFill>
                            <a:schemeClr val="tx1"/>
                          </a:solidFill>
                          <a:effectLst/>
                          <a:latin typeface="Times New Roman" pitchFamily="18" charset="0"/>
                          <a:ea typeface="+mn-ea"/>
                          <a:cs typeface="Times New Roman" pitchFamily="18" charset="0"/>
                        </a:rPr>
                        <a:t>қол</a:t>
                      </a:r>
                      <a:r>
                        <a:rPr lang="ru-RU" sz="2000" b="0" i="0" kern="1200" dirty="0">
                          <a:solidFill>
                            <a:schemeClr val="tx1"/>
                          </a:solidFill>
                          <a:effectLst/>
                          <a:latin typeface="Times New Roman" pitchFamily="18" charset="0"/>
                          <a:ea typeface="+mn-ea"/>
                          <a:cs typeface="Times New Roman" pitchFamily="18" charset="0"/>
                        </a:rPr>
                        <a:t> </a:t>
                      </a:r>
                      <a:r>
                        <a:rPr lang="ru-RU" sz="2000" b="0" i="0" kern="1200" dirty="0" err="1">
                          <a:solidFill>
                            <a:schemeClr val="tx1"/>
                          </a:solidFill>
                          <a:effectLst/>
                          <a:latin typeface="Times New Roman" pitchFamily="18" charset="0"/>
                          <a:ea typeface="+mn-ea"/>
                          <a:cs typeface="Times New Roman" pitchFamily="18" charset="0"/>
                        </a:rPr>
                        <a:t>жеткізу</a:t>
                      </a:r>
                      <a:r>
                        <a:rPr lang="ru-RU" sz="2000" b="0" i="0" kern="1200" dirty="0">
                          <a:solidFill>
                            <a:schemeClr val="tx1"/>
                          </a:solidFill>
                          <a:effectLst/>
                          <a:latin typeface="Times New Roman" pitchFamily="18" charset="0"/>
                          <a:ea typeface="+mn-ea"/>
                          <a:cs typeface="Times New Roman" pitchFamily="18" charset="0"/>
                        </a:rPr>
                        <a:t> </a:t>
                      </a:r>
                      <a:r>
                        <a:rPr lang="ru-RU" sz="2000" b="0" i="0" kern="1200" dirty="0" err="1">
                          <a:solidFill>
                            <a:schemeClr val="tx1"/>
                          </a:solidFill>
                          <a:effectLst/>
                          <a:latin typeface="Times New Roman" pitchFamily="18" charset="0"/>
                          <a:ea typeface="+mn-ea"/>
                          <a:cs typeface="Times New Roman" pitchFamily="18" charset="0"/>
                        </a:rPr>
                        <a:t>мұрагерлік</a:t>
                      </a:r>
                      <a:r>
                        <a:rPr lang="ru-RU" sz="2000" b="0" i="0" kern="1200" baseline="0" dirty="0">
                          <a:solidFill>
                            <a:schemeClr val="tx1"/>
                          </a:solidFill>
                          <a:effectLst/>
                          <a:latin typeface="Times New Roman" pitchFamily="18" charset="0"/>
                          <a:ea typeface="+mn-ea"/>
                          <a:cs typeface="Times New Roman" pitchFamily="18" charset="0"/>
                        </a:rPr>
                        <a:t> </a:t>
                      </a:r>
                      <a:r>
                        <a:rPr lang="ru-RU" sz="2000" b="0" i="0" kern="1200" baseline="0" dirty="0" err="1">
                          <a:solidFill>
                            <a:schemeClr val="tx1"/>
                          </a:solidFill>
                          <a:effectLst/>
                          <a:latin typeface="Times New Roman" pitchFamily="18" charset="0"/>
                          <a:ea typeface="+mn-ea"/>
                          <a:cs typeface="Times New Roman" pitchFamily="18" charset="0"/>
                        </a:rPr>
                        <a:t>класста</a:t>
                      </a:r>
                      <a:r>
                        <a:rPr lang="ru-RU" sz="2000" b="0" i="0" kern="1200" baseline="0" dirty="0">
                          <a:solidFill>
                            <a:schemeClr val="tx1"/>
                          </a:solidFill>
                          <a:effectLst/>
                          <a:latin typeface="Times New Roman" pitchFamily="18" charset="0"/>
                          <a:ea typeface="+mn-ea"/>
                          <a:cs typeface="Times New Roman" pitchFamily="18" charset="0"/>
                        </a:rPr>
                        <a:t>  </a:t>
                      </a:r>
                      <a:r>
                        <a:rPr lang="ru-RU" sz="2000" b="0" i="0" kern="1200" baseline="0" dirty="0" err="1">
                          <a:solidFill>
                            <a:schemeClr val="tx1"/>
                          </a:solidFill>
                          <a:effectLst/>
                          <a:latin typeface="Times New Roman" pitchFamily="18" charset="0"/>
                          <a:ea typeface="+mn-ea"/>
                          <a:cs typeface="Times New Roman" pitchFamily="18" charset="0"/>
                        </a:rPr>
                        <a:t>орындалады</a:t>
                      </a:r>
                      <a:r>
                        <a:rPr lang="ru-RU" sz="2000" b="0" i="0" kern="1200" baseline="0" dirty="0">
                          <a:solidFill>
                            <a:schemeClr val="tx1"/>
                          </a:solidFill>
                          <a:effectLst/>
                          <a:latin typeface="Times New Roman" pitchFamily="18" charset="0"/>
                          <a:ea typeface="+mn-ea"/>
                          <a:cs typeface="Times New Roman" pitchFamily="18" charset="0"/>
                        </a:rPr>
                        <a:t>.</a:t>
                      </a:r>
                      <a:endParaRPr lang="ru-RU" sz="20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6" name="Прямоугольник 5">
            <a:extLst>
              <a:ext uri="{FF2B5EF4-FFF2-40B4-BE49-F238E27FC236}">
                <a16:creationId xmlns:a16="http://schemas.microsoft.com/office/drawing/2014/main" id="{45CA2366-B3F1-4872-BA4B-23D1814CE27E}"/>
              </a:ext>
            </a:extLst>
          </p:cNvPr>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Tree>
    <p:extLst>
      <p:ext uri="{BB962C8B-B14F-4D97-AF65-F5344CB8AC3E}">
        <p14:creationId xmlns:p14="http://schemas.microsoft.com/office/powerpoint/2010/main" val="3929601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
        <p:nvSpPr>
          <p:cNvPr id="3" name="Прямоугольник 2"/>
          <p:cNvSpPr/>
          <p:nvPr/>
        </p:nvSpPr>
        <p:spPr>
          <a:xfrm>
            <a:off x="683568" y="908720"/>
            <a:ext cx="7704856" cy="3170099"/>
          </a:xfrm>
          <a:prstGeom prst="rect">
            <a:avLst/>
          </a:prstGeom>
        </p:spPr>
        <p:txBody>
          <a:bodyPr wrap="square">
            <a:spAutoFit/>
          </a:bodyPr>
          <a:lstStyle/>
          <a:p>
            <a:pPr indent="457200" algn="just"/>
            <a:r>
              <a:rPr lang="ru-RU" sz="2200" b="1" dirty="0" err="1">
                <a:solidFill>
                  <a:srgbClr val="FFC000"/>
                </a:solidFill>
                <a:latin typeface="Times New Roman" pitchFamily="18" charset="0"/>
                <a:cs typeface="Times New Roman" pitchFamily="18" charset="0"/>
              </a:rPr>
              <a:t>Модификаторлар</a:t>
            </a:r>
            <a:r>
              <a:rPr lang="kk-KZ" sz="2200" b="1" dirty="0">
                <a:solidFill>
                  <a:srgbClr val="FFC000"/>
                </a:solidFill>
                <a:latin typeface="Times New Roman" pitchFamily="18" charset="0"/>
                <a:cs typeface="Times New Roman" pitchFamily="18" charset="0"/>
              </a:rPr>
              <a:t> </a:t>
            </a:r>
          </a:p>
          <a:p>
            <a:pPr indent="457200" algn="just"/>
            <a:r>
              <a:rPr lang="kk-KZ" sz="2200" dirty="0">
                <a:solidFill>
                  <a:schemeClr val="bg1"/>
                </a:solidFill>
                <a:latin typeface="Times New Roman" pitchFamily="18" charset="0"/>
                <a:cs typeface="Times New Roman" pitchFamily="18" charset="0"/>
              </a:rPr>
              <a:t> Егер деректер алдында </a:t>
            </a:r>
            <a:r>
              <a:rPr lang="kk-KZ" sz="2200" dirty="0">
                <a:solidFill>
                  <a:srgbClr val="FFC000"/>
                </a:solidFill>
                <a:latin typeface="Times New Roman" pitchFamily="18" charset="0"/>
                <a:cs typeface="Times New Roman" pitchFamily="18" charset="0"/>
              </a:rPr>
              <a:t>public</a:t>
            </a:r>
            <a:r>
              <a:rPr lang="kk-KZ" sz="2200" dirty="0">
                <a:solidFill>
                  <a:schemeClr val="bg1"/>
                </a:solidFill>
                <a:latin typeface="Times New Roman" pitchFamily="18" charset="0"/>
                <a:cs typeface="Times New Roman" pitchFamily="18" charset="0"/>
              </a:rPr>
              <a:t> спецификаторы қолданылса, онда олар «бағдарламаға» ашық болады, біз әрқашан public спецификаторын қолданамыз. </a:t>
            </a:r>
            <a:endParaRPr lang="ru-RU" sz="2200" dirty="0">
              <a:solidFill>
                <a:schemeClr val="bg1"/>
              </a:solidFill>
              <a:latin typeface="Times New Roman" pitchFamily="18" charset="0"/>
              <a:cs typeface="Times New Roman" pitchFamily="18" charset="0"/>
            </a:endParaRPr>
          </a:p>
          <a:p>
            <a:pPr indent="457200" algn="just"/>
            <a:r>
              <a:rPr lang="kk-KZ" sz="2200" dirty="0">
                <a:solidFill>
                  <a:schemeClr val="bg1"/>
                </a:solidFill>
                <a:latin typeface="Times New Roman" pitchFamily="18" charset="0"/>
                <a:cs typeface="Times New Roman" pitchFamily="18" charset="0"/>
              </a:rPr>
              <a:t>Объекті-бағытталған бағдарламалу технологиясында класс деректері әдетте «бағдарлама үшін жабылады», сондықтар  </a:t>
            </a:r>
            <a:r>
              <a:rPr lang="kk-KZ" sz="2200" dirty="0">
                <a:solidFill>
                  <a:srgbClr val="FFC000"/>
                </a:solidFill>
                <a:latin typeface="Times New Roman" pitchFamily="18" charset="0"/>
                <a:cs typeface="Times New Roman" pitchFamily="18" charset="0"/>
              </a:rPr>
              <a:t>private</a:t>
            </a:r>
            <a:r>
              <a:rPr lang="kk-KZ" sz="2200" dirty="0">
                <a:solidFill>
                  <a:schemeClr val="bg1"/>
                </a:solidFill>
                <a:latin typeface="Times New Roman" pitchFamily="18" charset="0"/>
                <a:cs typeface="Times New Roman" pitchFamily="18" charset="0"/>
              </a:rPr>
              <a:t> спецификаторы қолданылады. Қалыпты жағдайда деректер мен әдістер үшін private спецификаторы қолданылады. </a:t>
            </a:r>
            <a:endParaRPr lang="ru-RU" sz="22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1256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7885" y="1798858"/>
            <a:ext cx="1082348" cy="461665"/>
          </a:xfrm>
          <a:prstGeom prst="rect">
            <a:avLst/>
          </a:prstGeom>
        </p:spPr>
        <p:txBody>
          <a:bodyPr wrap="none">
            <a:spAutoFit/>
          </a:bodyPr>
          <a:lstStyle/>
          <a:p>
            <a:pPr indent="0" fontAlgn="t"/>
            <a:r>
              <a:rPr lang="en-US" sz="2400" b="1" u="none" strike="noStrike" dirty="0">
                <a:solidFill>
                  <a:srgbClr val="FFC000"/>
                </a:solidFill>
                <a:effectLst/>
                <a:latin typeface="Times New Roman" pitchFamily="18" charset="0"/>
                <a:cs typeface="Times New Roman" pitchFamily="18" charset="0"/>
              </a:rPr>
              <a:t>public</a:t>
            </a:r>
            <a:r>
              <a:rPr lang="kk-KZ" sz="2400" b="1" u="none" strike="noStrike" dirty="0">
                <a:solidFill>
                  <a:srgbClr val="FFC000"/>
                </a:solidFill>
                <a:effectLst/>
                <a:latin typeface="Times New Roman" pitchFamily="18" charset="0"/>
                <a:cs typeface="Times New Roman" pitchFamily="18" charset="0"/>
              </a:rPr>
              <a:t> </a:t>
            </a:r>
            <a:endParaRPr lang="en-US" b="1" dirty="0">
              <a:solidFill>
                <a:srgbClr val="FFC000"/>
              </a:solidFill>
              <a:effectLst/>
              <a:latin typeface="Times New Roman" pitchFamily="18" charset="0"/>
              <a:cs typeface="Times New Roman" pitchFamily="18" charset="0"/>
            </a:endParaRPr>
          </a:p>
        </p:txBody>
      </p:sp>
      <p:sp>
        <p:nvSpPr>
          <p:cNvPr id="4" name="Прямоугольник 3"/>
          <p:cNvSpPr/>
          <p:nvPr/>
        </p:nvSpPr>
        <p:spPr>
          <a:xfrm>
            <a:off x="582804" y="1227370"/>
            <a:ext cx="7949635" cy="461665"/>
          </a:xfrm>
          <a:prstGeom prst="rect">
            <a:avLst/>
          </a:prstGeom>
        </p:spPr>
        <p:txBody>
          <a:bodyPr wrap="square">
            <a:spAutoFit/>
          </a:bodyPr>
          <a:lstStyle/>
          <a:p>
            <a:r>
              <a:rPr lang="ru-RU" sz="2400" dirty="0" err="1">
                <a:solidFill>
                  <a:schemeClr val="bg1"/>
                </a:solidFill>
                <a:latin typeface="Times New Roman" pitchFamily="18" charset="0"/>
                <a:cs typeface="Times New Roman" pitchFamily="18" charset="0"/>
              </a:rPr>
              <a:t>Қол</a:t>
            </a:r>
            <a:r>
              <a:rPr lang="ru-RU" sz="2400" dirty="0">
                <a:solidFill>
                  <a:schemeClr val="bg1"/>
                </a:solidFill>
                <a:latin typeface="Times New Roman" pitchFamily="18" charset="0"/>
                <a:cs typeface="Times New Roman" pitchFamily="18" charset="0"/>
              </a:rPr>
              <a:t> </a:t>
            </a:r>
            <a:r>
              <a:rPr lang="ru-RU" sz="2400" dirty="0" err="1">
                <a:solidFill>
                  <a:schemeClr val="bg1"/>
                </a:solidFill>
                <a:latin typeface="Times New Roman" pitchFamily="18" charset="0"/>
                <a:cs typeface="Times New Roman" pitchFamily="18" charset="0"/>
              </a:rPr>
              <a:t>жеткізу</a:t>
            </a:r>
            <a:r>
              <a:rPr lang="ru-RU" sz="2400" baseline="0" dirty="0">
                <a:solidFill>
                  <a:schemeClr val="bg1"/>
                </a:solidFill>
                <a:latin typeface="Times New Roman" pitchFamily="18" charset="0"/>
                <a:cs typeface="Times New Roman" pitchFamily="18" charset="0"/>
              </a:rPr>
              <a:t> де</a:t>
            </a:r>
            <a:r>
              <a:rPr lang="kk-KZ" sz="2400" baseline="0" dirty="0">
                <a:solidFill>
                  <a:schemeClr val="bg1"/>
                </a:solidFill>
                <a:latin typeface="Times New Roman" pitchFamily="18" charset="0"/>
                <a:cs typeface="Times New Roman" pitchFamily="18" charset="0"/>
              </a:rPr>
              <a:t>ң</a:t>
            </a:r>
            <a:r>
              <a:rPr lang="ru-RU" sz="2400" baseline="0" dirty="0" err="1">
                <a:solidFill>
                  <a:schemeClr val="bg1"/>
                </a:solidFill>
                <a:latin typeface="Times New Roman" pitchFamily="18" charset="0"/>
                <a:cs typeface="Times New Roman" pitchFamily="18" charset="0"/>
              </a:rPr>
              <a:t>гейін</a:t>
            </a:r>
            <a:r>
              <a:rPr lang="ru-RU" sz="2400" baseline="0" dirty="0">
                <a:solidFill>
                  <a:schemeClr val="bg1"/>
                </a:solidFill>
                <a:latin typeface="Times New Roman" pitchFamily="18" charset="0"/>
                <a:cs typeface="Times New Roman" pitchFamily="18" charset="0"/>
              </a:rPr>
              <a:t> </a:t>
            </a:r>
            <a:r>
              <a:rPr lang="ru-RU" sz="2400" baseline="0" dirty="0" err="1">
                <a:solidFill>
                  <a:schemeClr val="bg1"/>
                </a:solidFill>
                <a:latin typeface="Times New Roman" pitchFamily="18" charset="0"/>
                <a:cs typeface="Times New Roman" pitchFamily="18" charset="0"/>
              </a:rPr>
              <a:t>анықтайтын</a:t>
            </a:r>
            <a:r>
              <a:rPr lang="ru-RU" sz="2400" baseline="0" dirty="0">
                <a:solidFill>
                  <a:schemeClr val="bg1"/>
                </a:solidFill>
                <a:latin typeface="Times New Roman" pitchFamily="18" charset="0"/>
                <a:cs typeface="Times New Roman" pitchFamily="18" charset="0"/>
              </a:rPr>
              <a:t> </a:t>
            </a:r>
            <a:r>
              <a:rPr lang="ru-RU" sz="2400" dirty="0" err="1">
                <a:solidFill>
                  <a:schemeClr val="bg1"/>
                </a:solidFill>
                <a:latin typeface="Times New Roman" pitchFamily="18" charset="0"/>
                <a:cs typeface="Times New Roman" pitchFamily="18" charset="0"/>
              </a:rPr>
              <a:t>модификаторлар</a:t>
            </a:r>
            <a:r>
              <a:rPr lang="ru-RU" sz="2400" dirty="0">
                <a:solidFill>
                  <a:schemeClr val="bg1"/>
                </a:solidFill>
                <a:latin typeface="Times New Roman" pitchFamily="18" charset="0"/>
                <a:cs typeface="Times New Roman" pitchFamily="18" charset="0"/>
              </a:rPr>
              <a:t>.</a:t>
            </a:r>
            <a:endParaRPr lang="ru-RU" sz="2400" dirty="0">
              <a:solidFill>
                <a:schemeClr val="bg1"/>
              </a:solidFill>
            </a:endParaRPr>
          </a:p>
        </p:txBody>
      </p:sp>
      <p:sp>
        <p:nvSpPr>
          <p:cNvPr id="5" name="Прямоугольник 4"/>
          <p:cNvSpPr/>
          <p:nvPr/>
        </p:nvSpPr>
        <p:spPr>
          <a:xfrm>
            <a:off x="621777" y="2178743"/>
            <a:ext cx="7097968" cy="830997"/>
          </a:xfrm>
          <a:prstGeom prst="rect">
            <a:avLst/>
          </a:prstGeom>
        </p:spPr>
        <p:txBody>
          <a:bodyPr wrap="square">
            <a:spAutoFit/>
          </a:bodyPr>
          <a:lstStyle/>
          <a:p>
            <a:r>
              <a:rPr lang="en-US" sz="2400" b="1" dirty="0">
                <a:solidFill>
                  <a:schemeClr val="bg1"/>
                </a:solidFill>
              </a:rPr>
              <a:t>class </a:t>
            </a:r>
            <a:r>
              <a:rPr lang="en-US" sz="2400" b="1" dirty="0" err="1">
                <a:solidFill>
                  <a:schemeClr val="bg1"/>
                </a:solidFill>
              </a:rPr>
              <a:t>SampleClass</a:t>
            </a:r>
            <a:r>
              <a:rPr lang="en-US" sz="2400" b="1" dirty="0">
                <a:solidFill>
                  <a:schemeClr val="bg1"/>
                </a:solidFill>
              </a:rPr>
              <a:t> </a:t>
            </a:r>
            <a:endParaRPr lang="kk-KZ" sz="2400" b="1" dirty="0">
              <a:solidFill>
                <a:schemeClr val="bg1"/>
              </a:solidFill>
            </a:endParaRPr>
          </a:p>
          <a:p>
            <a:r>
              <a:rPr lang="en-US" sz="2400" b="1" dirty="0">
                <a:solidFill>
                  <a:schemeClr val="bg1"/>
                </a:solidFill>
              </a:rPr>
              <a:t>{ </a:t>
            </a:r>
            <a:r>
              <a:rPr lang="kk-KZ" sz="2400" b="1" dirty="0">
                <a:solidFill>
                  <a:schemeClr val="bg1"/>
                </a:solidFill>
              </a:rPr>
              <a:t>  </a:t>
            </a:r>
            <a:r>
              <a:rPr lang="en-US" sz="2400" b="1" dirty="0">
                <a:solidFill>
                  <a:schemeClr val="bg1"/>
                </a:solidFill>
              </a:rPr>
              <a:t>public </a:t>
            </a:r>
            <a:r>
              <a:rPr lang="en-US" sz="2400" b="1" dirty="0" err="1">
                <a:solidFill>
                  <a:schemeClr val="bg1"/>
                </a:solidFill>
              </a:rPr>
              <a:t>int</a:t>
            </a:r>
            <a:r>
              <a:rPr lang="en-US" sz="2400" b="1" dirty="0">
                <a:solidFill>
                  <a:schemeClr val="bg1"/>
                </a:solidFill>
              </a:rPr>
              <a:t> x; </a:t>
            </a:r>
            <a:r>
              <a:rPr lang="kk-KZ" sz="2400" b="1" dirty="0">
                <a:solidFill>
                  <a:schemeClr val="bg1"/>
                </a:solidFill>
              </a:rPr>
              <a:t> </a:t>
            </a:r>
            <a:r>
              <a:rPr lang="en-US" sz="2400" b="1" dirty="0">
                <a:solidFill>
                  <a:schemeClr val="bg1"/>
                </a:solidFill>
              </a:rPr>
              <a:t>// </a:t>
            </a:r>
            <a:r>
              <a:rPr lang="ru-RU" sz="2400" b="1" dirty="0" err="1">
                <a:solidFill>
                  <a:schemeClr val="bg1"/>
                </a:solidFill>
              </a:rPr>
              <a:t>Қол</a:t>
            </a:r>
            <a:r>
              <a:rPr lang="ru-RU" sz="2400" b="1" dirty="0">
                <a:solidFill>
                  <a:schemeClr val="bg1"/>
                </a:solidFill>
              </a:rPr>
              <a:t> </a:t>
            </a:r>
            <a:r>
              <a:rPr lang="ru-RU" sz="2400" b="1" dirty="0" err="1">
                <a:solidFill>
                  <a:schemeClr val="bg1"/>
                </a:solidFill>
              </a:rPr>
              <a:t>жеткізуге</a:t>
            </a:r>
            <a:r>
              <a:rPr lang="ru-RU" sz="2400" b="1" dirty="0">
                <a:solidFill>
                  <a:schemeClr val="bg1"/>
                </a:solidFill>
              </a:rPr>
              <a:t> </a:t>
            </a:r>
            <a:r>
              <a:rPr lang="ru-RU" sz="2400" b="1" dirty="0" err="1">
                <a:solidFill>
                  <a:schemeClr val="bg1"/>
                </a:solidFill>
              </a:rPr>
              <a:t>шектеулер</a:t>
            </a:r>
            <a:r>
              <a:rPr lang="ru-RU" sz="2400" b="1" dirty="0">
                <a:solidFill>
                  <a:schemeClr val="bg1"/>
                </a:solidFill>
              </a:rPr>
              <a:t> </a:t>
            </a:r>
            <a:r>
              <a:rPr lang="ru-RU" sz="2400" b="1" dirty="0" err="1">
                <a:solidFill>
                  <a:schemeClr val="bg1"/>
                </a:solidFill>
              </a:rPr>
              <a:t>жоқ</a:t>
            </a:r>
            <a:r>
              <a:rPr lang="ru-RU" sz="2400" b="1" dirty="0">
                <a:solidFill>
                  <a:schemeClr val="bg1"/>
                </a:solidFill>
              </a:rPr>
              <a:t>.</a:t>
            </a:r>
            <a:r>
              <a:rPr lang="en-US" sz="2400" b="1" dirty="0">
                <a:solidFill>
                  <a:schemeClr val="bg1"/>
                </a:solidFill>
              </a:rPr>
              <a:t>} </a:t>
            </a:r>
            <a:endParaRPr lang="ru-RU" sz="2400" b="1" dirty="0">
              <a:solidFill>
                <a:schemeClr val="bg1"/>
              </a:solidFill>
            </a:endParaRPr>
          </a:p>
        </p:txBody>
      </p:sp>
      <p:sp>
        <p:nvSpPr>
          <p:cNvPr id="6" name="Прямоугольник 5"/>
          <p:cNvSpPr/>
          <p:nvPr/>
        </p:nvSpPr>
        <p:spPr>
          <a:xfrm>
            <a:off x="642384" y="3526619"/>
            <a:ext cx="8358108" cy="1569660"/>
          </a:xfrm>
          <a:prstGeom prst="rect">
            <a:avLst/>
          </a:prstGeom>
        </p:spPr>
        <p:txBody>
          <a:bodyPr wrap="square">
            <a:spAutoFit/>
          </a:bodyPr>
          <a:lstStyle/>
          <a:p>
            <a:r>
              <a:rPr lang="en-US" sz="2400" b="1" dirty="0">
                <a:solidFill>
                  <a:schemeClr val="bg1"/>
                </a:solidFill>
              </a:rPr>
              <a:t>class Employee </a:t>
            </a:r>
            <a:endParaRPr lang="kk-KZ" sz="2400" b="1" dirty="0">
              <a:solidFill>
                <a:schemeClr val="bg1"/>
              </a:solidFill>
            </a:endParaRPr>
          </a:p>
          <a:p>
            <a:r>
              <a:rPr lang="en-US" sz="2400" b="1" dirty="0">
                <a:solidFill>
                  <a:schemeClr val="bg1"/>
                </a:solidFill>
              </a:rPr>
              <a:t>{</a:t>
            </a:r>
            <a:r>
              <a:rPr lang="kk-KZ" sz="2400" b="1" dirty="0">
                <a:solidFill>
                  <a:schemeClr val="bg1"/>
                </a:solidFill>
              </a:rPr>
              <a:t>  </a:t>
            </a:r>
            <a:r>
              <a:rPr lang="en-US" sz="2400" b="1" dirty="0">
                <a:solidFill>
                  <a:schemeClr val="bg1"/>
                </a:solidFill>
              </a:rPr>
              <a:t>// </a:t>
            </a:r>
            <a:r>
              <a:rPr lang="ru-RU" sz="2400" b="1" dirty="0" err="1">
                <a:solidFill>
                  <a:schemeClr val="bg1"/>
                </a:solidFill>
              </a:rPr>
              <a:t>әдетте</a:t>
            </a:r>
            <a:r>
              <a:rPr lang="ru-RU" sz="2400" b="1" dirty="0">
                <a:solidFill>
                  <a:schemeClr val="bg1"/>
                </a:solidFill>
              </a:rPr>
              <a:t> </a:t>
            </a:r>
            <a:r>
              <a:rPr lang="ru-RU" sz="2400" b="1" dirty="0" err="1">
                <a:solidFill>
                  <a:schemeClr val="bg1"/>
                </a:solidFill>
              </a:rPr>
              <a:t>қолданылатын</a:t>
            </a:r>
            <a:r>
              <a:rPr lang="ru-RU" sz="2400" b="1" dirty="0">
                <a:solidFill>
                  <a:schemeClr val="bg1"/>
                </a:solidFill>
              </a:rPr>
              <a:t>  </a:t>
            </a:r>
            <a:r>
              <a:rPr lang="ru-RU" sz="2400" b="1" dirty="0" err="1">
                <a:solidFill>
                  <a:schemeClr val="bg1"/>
                </a:solidFill>
              </a:rPr>
              <a:t>қол</a:t>
            </a:r>
            <a:r>
              <a:rPr lang="ru-RU" sz="2400" b="1" dirty="0">
                <a:solidFill>
                  <a:schemeClr val="bg1"/>
                </a:solidFill>
              </a:rPr>
              <a:t> </a:t>
            </a:r>
            <a:r>
              <a:rPr lang="ru-RU" sz="2400" b="1" dirty="0" err="1">
                <a:solidFill>
                  <a:schemeClr val="bg1"/>
                </a:solidFill>
              </a:rPr>
              <a:t>жеткізк</a:t>
            </a:r>
            <a:r>
              <a:rPr lang="ru-RU" sz="2400" b="1" dirty="0">
                <a:solidFill>
                  <a:schemeClr val="bg1"/>
                </a:solidFill>
              </a:rPr>
              <a:t> </a:t>
            </a:r>
            <a:r>
              <a:rPr lang="ru-RU" sz="2400" b="1" dirty="0" err="1">
                <a:solidFill>
                  <a:schemeClr val="bg1"/>
                </a:solidFill>
              </a:rPr>
              <a:t>модтфикаторы</a:t>
            </a:r>
            <a:endParaRPr lang="ru-RU" sz="2400" b="1" dirty="0">
              <a:solidFill>
                <a:schemeClr val="bg1"/>
              </a:solidFill>
            </a:endParaRPr>
          </a:p>
          <a:p>
            <a:r>
              <a:rPr lang="kk-KZ" sz="2400" b="1" dirty="0">
                <a:solidFill>
                  <a:schemeClr val="bg1"/>
                </a:solidFill>
              </a:rPr>
              <a:t>   </a:t>
            </a:r>
            <a:r>
              <a:rPr lang="en-US" sz="2400" b="1" dirty="0">
                <a:solidFill>
                  <a:schemeClr val="bg1"/>
                </a:solidFill>
              </a:rPr>
              <a:t>private </a:t>
            </a:r>
            <a:r>
              <a:rPr lang="en-US" sz="2400" b="1" dirty="0" err="1">
                <a:solidFill>
                  <a:schemeClr val="bg1"/>
                </a:solidFill>
              </a:rPr>
              <a:t>int</a:t>
            </a:r>
            <a:r>
              <a:rPr lang="en-US" sz="2400" b="1" dirty="0">
                <a:solidFill>
                  <a:schemeClr val="bg1"/>
                </a:solidFill>
              </a:rPr>
              <a:t> i; double d; </a:t>
            </a:r>
            <a:r>
              <a:rPr lang="kk-KZ" sz="2400" b="1" dirty="0">
                <a:solidFill>
                  <a:schemeClr val="bg1"/>
                </a:solidFill>
              </a:rPr>
              <a:t> </a:t>
            </a:r>
            <a:r>
              <a:rPr lang="ru-RU" sz="2400" b="1" dirty="0">
                <a:solidFill>
                  <a:schemeClr val="bg1"/>
                </a:solidFill>
              </a:rPr>
              <a:t> </a:t>
            </a:r>
          </a:p>
          <a:p>
            <a:r>
              <a:rPr lang="en-US" sz="2400" b="1" dirty="0">
                <a:solidFill>
                  <a:schemeClr val="bg1"/>
                </a:solidFill>
              </a:rPr>
              <a:t>} </a:t>
            </a:r>
            <a:endParaRPr lang="ru-RU" sz="2400" b="1" dirty="0">
              <a:solidFill>
                <a:schemeClr val="bg1"/>
              </a:solidFill>
            </a:endParaRPr>
          </a:p>
        </p:txBody>
      </p:sp>
      <p:sp>
        <p:nvSpPr>
          <p:cNvPr id="7" name="Прямоугольник 6"/>
          <p:cNvSpPr/>
          <p:nvPr/>
        </p:nvSpPr>
        <p:spPr>
          <a:xfrm>
            <a:off x="743961" y="3187366"/>
            <a:ext cx="1124026" cy="461665"/>
          </a:xfrm>
          <a:prstGeom prst="rect">
            <a:avLst/>
          </a:prstGeom>
        </p:spPr>
        <p:txBody>
          <a:bodyPr wrap="none">
            <a:spAutoFit/>
          </a:bodyPr>
          <a:lstStyle/>
          <a:p>
            <a:pPr indent="0" fontAlgn="t"/>
            <a:r>
              <a:rPr lang="en-US" sz="2400" b="1" u="none" strike="noStrike" dirty="0">
                <a:solidFill>
                  <a:srgbClr val="FFC000"/>
                </a:solidFill>
                <a:effectLst/>
                <a:latin typeface="Times New Roman" pitchFamily="18" charset="0"/>
                <a:cs typeface="Times New Roman" pitchFamily="18" charset="0"/>
              </a:rPr>
              <a:t>private</a:t>
            </a:r>
            <a:endParaRPr lang="en-US" b="1" dirty="0">
              <a:solidFill>
                <a:srgbClr val="FFC000"/>
              </a:solidFill>
              <a:effectLst/>
              <a:latin typeface="Times New Roman" pitchFamily="18" charset="0"/>
              <a:cs typeface="Times New Roman" pitchFamily="18" charset="0"/>
            </a:endParaRPr>
          </a:p>
        </p:txBody>
      </p:sp>
      <p:sp>
        <p:nvSpPr>
          <p:cNvPr id="9" name="Прямоугольник 8"/>
          <p:cNvSpPr/>
          <p:nvPr/>
        </p:nvSpPr>
        <p:spPr>
          <a:xfrm>
            <a:off x="674251" y="858038"/>
            <a:ext cx="2622449" cy="461665"/>
          </a:xfrm>
          <a:prstGeom prst="rect">
            <a:avLst/>
          </a:prstGeom>
        </p:spPr>
        <p:txBody>
          <a:bodyPr wrap="none">
            <a:spAutoFit/>
          </a:bodyPr>
          <a:lstStyle/>
          <a:p>
            <a:r>
              <a:rPr lang="ru-RU" sz="2400" b="1" dirty="0" err="1">
                <a:solidFill>
                  <a:srgbClr val="FFC000"/>
                </a:solidFill>
                <a:latin typeface="Times New Roman" pitchFamily="18" charset="0"/>
                <a:cs typeface="Times New Roman" pitchFamily="18" charset="0"/>
              </a:rPr>
              <a:t>Модификаторлар</a:t>
            </a:r>
            <a:endParaRPr lang="ru-RU" sz="2400" dirty="0">
              <a:solidFill>
                <a:srgbClr val="FFC000"/>
              </a:solidFill>
            </a:endParaRPr>
          </a:p>
        </p:txBody>
      </p:sp>
      <p:sp>
        <p:nvSpPr>
          <p:cNvPr id="10" name="Прямоугольник 9">
            <a:extLst>
              <a:ext uri="{FF2B5EF4-FFF2-40B4-BE49-F238E27FC236}">
                <a16:creationId xmlns:a16="http://schemas.microsoft.com/office/drawing/2014/main" id="{A6A297B1-86BB-47D6-8D8A-638EA07B14EE}"/>
              </a:ext>
            </a:extLst>
          </p:cNvPr>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Tree>
    <p:extLst>
      <p:ext uri="{BB962C8B-B14F-4D97-AF65-F5344CB8AC3E}">
        <p14:creationId xmlns:p14="http://schemas.microsoft.com/office/powerpoint/2010/main" val="3453548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6560" y="996783"/>
            <a:ext cx="1226618" cy="461665"/>
          </a:xfrm>
          <a:prstGeom prst="rect">
            <a:avLst/>
          </a:prstGeom>
        </p:spPr>
        <p:txBody>
          <a:bodyPr wrap="none">
            <a:spAutoFit/>
          </a:bodyPr>
          <a:lstStyle/>
          <a:p>
            <a:pPr indent="0" fontAlgn="t"/>
            <a:r>
              <a:rPr lang="en-US" sz="2400" b="1" u="none" strike="noStrike" dirty="0">
                <a:solidFill>
                  <a:srgbClr val="FFC000"/>
                </a:solidFill>
                <a:effectLst/>
                <a:latin typeface="Times New Roman" pitchFamily="18" charset="0"/>
                <a:cs typeface="Times New Roman" pitchFamily="18" charset="0"/>
              </a:rPr>
              <a:t>internal</a:t>
            </a:r>
            <a:endParaRPr lang="en-US" b="1" dirty="0">
              <a:solidFill>
                <a:srgbClr val="FFC000"/>
              </a:solidFill>
              <a:effectLst/>
              <a:latin typeface="Times New Roman" pitchFamily="18" charset="0"/>
              <a:cs typeface="Times New Roman" pitchFamily="18" charset="0"/>
            </a:endParaRPr>
          </a:p>
        </p:txBody>
      </p:sp>
      <p:sp>
        <p:nvSpPr>
          <p:cNvPr id="5" name="Прямоугольник 4"/>
          <p:cNvSpPr/>
          <p:nvPr/>
        </p:nvSpPr>
        <p:spPr>
          <a:xfrm>
            <a:off x="596420" y="2564904"/>
            <a:ext cx="7949635" cy="1200329"/>
          </a:xfrm>
          <a:prstGeom prst="rect">
            <a:avLst/>
          </a:prstGeom>
          <a:ln w="25400">
            <a:solidFill>
              <a:schemeClr val="accent1"/>
            </a:solidFill>
          </a:ln>
        </p:spPr>
        <p:txBody>
          <a:bodyPr wrap="square">
            <a:spAutoFit/>
          </a:bodyPr>
          <a:lstStyle/>
          <a:p>
            <a:r>
              <a:rPr lang="en-US" dirty="0">
                <a:solidFill>
                  <a:schemeClr val="bg1"/>
                </a:solidFill>
              </a:rPr>
              <a:t>// </a:t>
            </a:r>
            <a:r>
              <a:rPr lang="en-US" i="1" dirty="0">
                <a:solidFill>
                  <a:schemeClr val="bg1"/>
                </a:solidFill>
              </a:rPr>
              <a:t>Assembly1.cs </a:t>
            </a:r>
            <a:endParaRPr lang="kk-KZ" i="1" dirty="0">
              <a:solidFill>
                <a:schemeClr val="bg1"/>
              </a:solidFill>
            </a:endParaRPr>
          </a:p>
          <a:p>
            <a:r>
              <a:rPr lang="en-US" dirty="0">
                <a:solidFill>
                  <a:schemeClr val="bg1"/>
                </a:solidFill>
              </a:rPr>
              <a:t>// Compile with: /</a:t>
            </a:r>
            <a:r>
              <a:rPr lang="en-US" dirty="0" err="1">
                <a:solidFill>
                  <a:schemeClr val="bg1"/>
                </a:solidFill>
              </a:rPr>
              <a:t>target:library</a:t>
            </a:r>
            <a:r>
              <a:rPr lang="en-US" dirty="0">
                <a:solidFill>
                  <a:schemeClr val="bg1"/>
                </a:solidFill>
              </a:rPr>
              <a:t> </a:t>
            </a:r>
            <a:endParaRPr lang="kk-KZ" dirty="0">
              <a:solidFill>
                <a:schemeClr val="bg1"/>
              </a:solidFill>
            </a:endParaRPr>
          </a:p>
          <a:p>
            <a:r>
              <a:rPr lang="en-US" b="1" dirty="0">
                <a:solidFill>
                  <a:schemeClr val="bg1"/>
                </a:solidFill>
              </a:rPr>
              <a:t>internal class </a:t>
            </a:r>
            <a:r>
              <a:rPr lang="en-US" b="1" dirty="0" err="1">
                <a:solidFill>
                  <a:schemeClr val="bg1"/>
                </a:solidFill>
              </a:rPr>
              <a:t>BaseClass</a:t>
            </a:r>
            <a:r>
              <a:rPr lang="en-US" b="1" dirty="0">
                <a:solidFill>
                  <a:schemeClr val="bg1"/>
                </a:solidFill>
              </a:rPr>
              <a:t> </a:t>
            </a:r>
            <a:endParaRPr lang="kk-KZ" b="1" dirty="0">
              <a:solidFill>
                <a:schemeClr val="bg1"/>
              </a:solidFill>
            </a:endParaRPr>
          </a:p>
          <a:p>
            <a:r>
              <a:rPr lang="en-US" b="1" dirty="0">
                <a:solidFill>
                  <a:schemeClr val="bg1"/>
                </a:solidFill>
              </a:rPr>
              <a:t>{ </a:t>
            </a:r>
            <a:r>
              <a:rPr lang="kk-KZ" b="1" dirty="0">
                <a:solidFill>
                  <a:schemeClr val="bg1"/>
                </a:solidFill>
              </a:rPr>
              <a:t> </a:t>
            </a:r>
            <a:r>
              <a:rPr lang="en-US" b="1" dirty="0">
                <a:solidFill>
                  <a:schemeClr val="bg1"/>
                </a:solidFill>
              </a:rPr>
              <a:t>public static </a:t>
            </a:r>
            <a:r>
              <a:rPr lang="en-US" b="1" dirty="0" err="1">
                <a:solidFill>
                  <a:schemeClr val="bg1"/>
                </a:solidFill>
              </a:rPr>
              <a:t>int</a:t>
            </a:r>
            <a:r>
              <a:rPr lang="en-US" b="1" dirty="0">
                <a:solidFill>
                  <a:schemeClr val="bg1"/>
                </a:solidFill>
              </a:rPr>
              <a:t> </a:t>
            </a:r>
            <a:r>
              <a:rPr lang="en-US" b="1" dirty="0" err="1">
                <a:solidFill>
                  <a:schemeClr val="bg1"/>
                </a:solidFill>
              </a:rPr>
              <a:t>intM</a:t>
            </a:r>
            <a:r>
              <a:rPr lang="en-US" b="1" dirty="0">
                <a:solidFill>
                  <a:schemeClr val="bg1"/>
                </a:solidFill>
              </a:rPr>
              <a:t> = 0; </a:t>
            </a:r>
            <a:r>
              <a:rPr lang="kk-KZ" b="1" dirty="0">
                <a:solidFill>
                  <a:schemeClr val="bg1"/>
                </a:solidFill>
              </a:rPr>
              <a:t>  </a:t>
            </a:r>
            <a:r>
              <a:rPr lang="en-US" b="1" dirty="0">
                <a:solidFill>
                  <a:schemeClr val="bg1"/>
                </a:solidFill>
              </a:rPr>
              <a:t>} </a:t>
            </a:r>
            <a:endParaRPr lang="ru-RU" b="1" dirty="0">
              <a:solidFill>
                <a:schemeClr val="bg1"/>
              </a:solidFill>
            </a:endParaRPr>
          </a:p>
        </p:txBody>
      </p:sp>
      <p:sp>
        <p:nvSpPr>
          <p:cNvPr id="6" name="Прямоугольник 5"/>
          <p:cNvSpPr/>
          <p:nvPr/>
        </p:nvSpPr>
        <p:spPr>
          <a:xfrm>
            <a:off x="618836" y="3861048"/>
            <a:ext cx="7949635" cy="2400657"/>
          </a:xfrm>
          <a:prstGeom prst="rect">
            <a:avLst/>
          </a:prstGeom>
          <a:ln w="25400">
            <a:solidFill>
              <a:schemeClr val="accent1"/>
            </a:solidFill>
          </a:ln>
        </p:spPr>
        <p:txBody>
          <a:bodyPr wrap="square">
            <a:spAutoFit/>
          </a:bodyPr>
          <a:lstStyle/>
          <a:p>
            <a:r>
              <a:rPr lang="en-US" dirty="0">
                <a:solidFill>
                  <a:schemeClr val="bg1"/>
                </a:solidFill>
              </a:rPr>
              <a:t>// </a:t>
            </a:r>
            <a:r>
              <a:rPr lang="en-US" i="1" dirty="0">
                <a:solidFill>
                  <a:schemeClr val="bg1"/>
                </a:solidFill>
              </a:rPr>
              <a:t>Assembly2.cs </a:t>
            </a:r>
            <a:endParaRPr lang="kk-KZ" i="1" dirty="0">
              <a:solidFill>
                <a:schemeClr val="bg1"/>
              </a:solidFill>
            </a:endParaRPr>
          </a:p>
          <a:p>
            <a:r>
              <a:rPr lang="en-US" dirty="0">
                <a:solidFill>
                  <a:schemeClr val="bg1"/>
                </a:solidFill>
              </a:rPr>
              <a:t>// Compile with: /reference:Assembly1.dll </a:t>
            </a:r>
            <a:endParaRPr lang="kk-KZ" dirty="0">
              <a:solidFill>
                <a:schemeClr val="bg1"/>
              </a:solidFill>
            </a:endParaRPr>
          </a:p>
          <a:p>
            <a:r>
              <a:rPr lang="en-US" b="1" dirty="0">
                <a:solidFill>
                  <a:schemeClr val="bg1"/>
                </a:solidFill>
              </a:rPr>
              <a:t>class </a:t>
            </a:r>
            <a:r>
              <a:rPr lang="en-US" b="1" dirty="0" err="1">
                <a:solidFill>
                  <a:schemeClr val="bg1"/>
                </a:solidFill>
              </a:rPr>
              <a:t>TestAccess</a:t>
            </a:r>
            <a:r>
              <a:rPr lang="en-US" b="1" dirty="0">
                <a:solidFill>
                  <a:schemeClr val="bg1"/>
                </a:solidFill>
              </a:rPr>
              <a:t> </a:t>
            </a:r>
            <a:endParaRPr lang="kk-KZ" b="1" dirty="0">
              <a:solidFill>
                <a:schemeClr val="bg1"/>
              </a:solidFill>
            </a:endParaRPr>
          </a:p>
          <a:p>
            <a:r>
              <a:rPr lang="en-US" b="1" dirty="0">
                <a:solidFill>
                  <a:schemeClr val="bg1"/>
                </a:solidFill>
              </a:rPr>
              <a:t>{ </a:t>
            </a:r>
            <a:endParaRPr lang="kk-KZ" b="1" dirty="0">
              <a:solidFill>
                <a:schemeClr val="bg1"/>
              </a:solidFill>
            </a:endParaRPr>
          </a:p>
          <a:p>
            <a:r>
              <a:rPr lang="kk-KZ" b="1" dirty="0">
                <a:solidFill>
                  <a:schemeClr val="bg1"/>
                </a:solidFill>
              </a:rPr>
              <a:t>     </a:t>
            </a:r>
            <a:r>
              <a:rPr lang="en-US" b="1" dirty="0">
                <a:solidFill>
                  <a:schemeClr val="bg1"/>
                </a:solidFill>
              </a:rPr>
              <a:t>static void Main() </a:t>
            </a:r>
            <a:endParaRPr lang="kk-KZ" b="1" dirty="0">
              <a:solidFill>
                <a:schemeClr val="bg1"/>
              </a:solidFill>
            </a:endParaRPr>
          </a:p>
          <a:p>
            <a:r>
              <a:rPr lang="kk-KZ" b="1" dirty="0">
                <a:solidFill>
                  <a:schemeClr val="bg1"/>
                </a:solidFill>
              </a:rPr>
              <a:t>      </a:t>
            </a:r>
            <a:r>
              <a:rPr lang="en-US" b="1" dirty="0">
                <a:solidFill>
                  <a:schemeClr val="bg1"/>
                </a:solidFill>
              </a:rPr>
              <a:t>{ </a:t>
            </a:r>
            <a:r>
              <a:rPr lang="kk-KZ" b="1" dirty="0">
                <a:solidFill>
                  <a:schemeClr val="bg1"/>
                </a:solidFill>
              </a:rPr>
              <a:t>    </a:t>
            </a:r>
            <a:r>
              <a:rPr lang="en-US" b="1" dirty="0" err="1">
                <a:solidFill>
                  <a:schemeClr val="bg1"/>
                </a:solidFill>
              </a:rPr>
              <a:t>BaseClass</a:t>
            </a:r>
            <a:r>
              <a:rPr lang="en-US" b="1" dirty="0">
                <a:solidFill>
                  <a:schemeClr val="bg1"/>
                </a:solidFill>
              </a:rPr>
              <a:t> </a:t>
            </a:r>
            <a:r>
              <a:rPr lang="en-US" b="1" dirty="0" err="1">
                <a:solidFill>
                  <a:schemeClr val="bg1"/>
                </a:solidFill>
              </a:rPr>
              <a:t>myBase</a:t>
            </a:r>
            <a:r>
              <a:rPr lang="en-US" b="1" dirty="0">
                <a:solidFill>
                  <a:schemeClr val="bg1"/>
                </a:solidFill>
              </a:rPr>
              <a:t> = new </a:t>
            </a:r>
            <a:r>
              <a:rPr lang="en-US" b="1" dirty="0" err="1">
                <a:solidFill>
                  <a:schemeClr val="bg1"/>
                </a:solidFill>
              </a:rPr>
              <a:t>BaseClass</a:t>
            </a:r>
            <a:r>
              <a:rPr lang="en-US" b="1" dirty="0">
                <a:solidFill>
                  <a:schemeClr val="bg1"/>
                </a:solidFill>
              </a:rPr>
              <a:t>(); </a:t>
            </a:r>
            <a:r>
              <a:rPr lang="kk-KZ" b="1" dirty="0">
                <a:solidFill>
                  <a:schemeClr val="bg1"/>
                </a:solidFill>
              </a:rPr>
              <a:t>  </a:t>
            </a:r>
            <a:r>
              <a:rPr lang="en-US" b="1" dirty="0">
                <a:solidFill>
                  <a:schemeClr val="bg1"/>
                </a:solidFill>
              </a:rPr>
              <a:t>// </a:t>
            </a:r>
            <a:r>
              <a:rPr lang="kk-KZ" sz="2400" b="1" dirty="0">
                <a:solidFill>
                  <a:schemeClr val="bg1"/>
                </a:solidFill>
              </a:rPr>
              <a:t>қате</a:t>
            </a:r>
            <a:endParaRPr lang="kk-KZ" b="1" dirty="0">
              <a:solidFill>
                <a:schemeClr val="bg1"/>
              </a:solidFill>
            </a:endParaRPr>
          </a:p>
          <a:p>
            <a:r>
              <a:rPr lang="en-US" b="1" dirty="0">
                <a:solidFill>
                  <a:schemeClr val="bg1"/>
                </a:solidFill>
              </a:rPr>
              <a:t> </a:t>
            </a:r>
            <a:r>
              <a:rPr lang="kk-KZ" b="1" dirty="0">
                <a:solidFill>
                  <a:schemeClr val="bg1"/>
                </a:solidFill>
              </a:rPr>
              <a:t>      </a:t>
            </a:r>
            <a:r>
              <a:rPr lang="en-US" b="1" dirty="0">
                <a:solidFill>
                  <a:schemeClr val="bg1"/>
                </a:solidFill>
              </a:rPr>
              <a:t>}</a:t>
            </a:r>
            <a:endParaRPr lang="kk-KZ" b="1" dirty="0">
              <a:solidFill>
                <a:schemeClr val="bg1"/>
              </a:solidFill>
            </a:endParaRPr>
          </a:p>
          <a:p>
            <a:r>
              <a:rPr lang="en-US" b="1" dirty="0">
                <a:solidFill>
                  <a:schemeClr val="bg1"/>
                </a:solidFill>
              </a:rPr>
              <a:t> } </a:t>
            </a:r>
            <a:endParaRPr lang="ru-RU" b="1" dirty="0">
              <a:solidFill>
                <a:schemeClr val="bg1"/>
              </a:solidFill>
            </a:endParaRPr>
          </a:p>
        </p:txBody>
      </p:sp>
      <p:sp>
        <p:nvSpPr>
          <p:cNvPr id="7" name="Rectangle 1"/>
          <p:cNvSpPr>
            <a:spLocks noChangeArrowheads="1"/>
          </p:cNvSpPr>
          <p:nvPr/>
        </p:nvSpPr>
        <p:spPr bwMode="auto">
          <a:xfrm>
            <a:off x="576560" y="1435465"/>
            <a:ext cx="7991911" cy="923330"/>
          </a:xfrm>
          <a:prstGeom prst="rect">
            <a:avLst/>
          </a:prstGeom>
          <a:noFill/>
          <a:ln>
            <a:solidFill>
              <a:srgbClr val="00B050"/>
            </a:solidFill>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lang="ru-RU" dirty="0" err="1">
                <a:solidFill>
                  <a:schemeClr val="bg1"/>
                </a:solidFill>
                <a:latin typeface="Times New Roman" pitchFamily="18" charset="0"/>
                <a:cs typeface="Times New Roman" pitchFamily="18" charset="0"/>
              </a:rPr>
              <a:t>Мысалда</a:t>
            </a:r>
            <a:r>
              <a:rPr lang="ru-RU" dirty="0">
                <a:solidFill>
                  <a:schemeClr val="bg1"/>
                </a:solidFill>
                <a:latin typeface="Times New Roman" pitchFamily="18" charset="0"/>
                <a:cs typeface="Times New Roman" pitchFamily="18" charset="0"/>
              </a:rPr>
              <a:t> 2  ф</a:t>
            </a:r>
            <a:r>
              <a:rPr kumimoji="0" lang="ru-RU" b="0" i="0" u="none" strike="noStrike" cap="none" normalizeH="0" baseline="0" dirty="0">
                <a:ln>
                  <a:noFill/>
                </a:ln>
                <a:solidFill>
                  <a:schemeClr val="bg1"/>
                </a:solidFill>
                <a:effectLst/>
                <a:latin typeface="Times New Roman" pitchFamily="18" charset="0"/>
                <a:cs typeface="Times New Roman" pitchFamily="18" charset="0"/>
              </a:rPr>
              <a:t>айл </a:t>
            </a:r>
            <a:r>
              <a:rPr kumimoji="0" lang="ru-RU" b="0" i="0" u="none" strike="noStrike" cap="none" normalizeH="0" baseline="0" dirty="0" err="1">
                <a:ln>
                  <a:noFill/>
                </a:ln>
                <a:solidFill>
                  <a:schemeClr val="bg1"/>
                </a:solidFill>
                <a:effectLst/>
                <a:latin typeface="Times New Roman" pitchFamily="18" charset="0"/>
                <a:cs typeface="Times New Roman" pitchFamily="18" charset="0"/>
              </a:rPr>
              <a:t>берілген</a:t>
            </a:r>
            <a:r>
              <a:rPr kumimoji="0" lang="ru-RU" b="0" i="0" u="none" strike="noStrike" cap="none" normalizeH="0" baseline="0" dirty="0">
                <a:ln>
                  <a:noFill/>
                </a:ln>
                <a:solidFill>
                  <a:schemeClr val="bg1"/>
                </a:solidFill>
                <a:effectLst/>
                <a:latin typeface="Times New Roman" pitchFamily="18" charset="0"/>
                <a:cs typeface="Times New Roman" pitchFamily="18" charset="0"/>
              </a:rPr>
              <a:t>, Assembly1.cs и Assembly2.cs.  Б</a:t>
            </a:r>
            <a:r>
              <a:rPr kumimoji="0" lang="kk-KZ" b="0" i="0" u="none" strike="noStrike" cap="none" normalizeH="0" baseline="0" dirty="0">
                <a:ln>
                  <a:noFill/>
                </a:ln>
                <a:solidFill>
                  <a:schemeClr val="bg1"/>
                </a:solidFill>
                <a:effectLst/>
                <a:latin typeface="Times New Roman" pitchFamily="18" charset="0"/>
                <a:cs typeface="Times New Roman" pitchFamily="18" charset="0"/>
              </a:rPr>
              <a:t>ірінші</a:t>
            </a:r>
            <a:r>
              <a:rPr kumimoji="0" lang="kk-KZ" b="0" i="0" u="none" strike="noStrike" cap="none" normalizeH="0" dirty="0">
                <a:ln>
                  <a:noFill/>
                </a:ln>
                <a:solidFill>
                  <a:schemeClr val="bg1"/>
                </a:solidFill>
                <a:effectLst/>
                <a:latin typeface="Times New Roman" pitchFamily="18" charset="0"/>
                <a:cs typeface="Times New Roman" pitchFamily="18" charset="0"/>
              </a:rPr>
              <a:t> </a:t>
            </a:r>
            <a:r>
              <a:rPr kumimoji="0" lang="ru-RU" b="0" i="0" u="none" strike="noStrike" cap="none" normalizeH="0" baseline="0" dirty="0" err="1">
                <a:ln>
                  <a:noFill/>
                </a:ln>
                <a:solidFill>
                  <a:schemeClr val="bg1"/>
                </a:solidFill>
                <a:effectLst/>
                <a:latin typeface="Times New Roman" pitchFamily="18" charset="0"/>
                <a:cs typeface="Times New Roman" pitchFamily="18" charset="0"/>
              </a:rPr>
              <a:t>файлда</a:t>
            </a:r>
            <a:r>
              <a:rPr kumimoji="0" lang="ru-RU" b="0" i="0" u="none" strike="noStrike" cap="none" normalizeH="0" baseline="0" dirty="0">
                <a:ln>
                  <a:noFill/>
                </a:ln>
                <a:solidFill>
                  <a:schemeClr val="bg1"/>
                </a:solidFill>
                <a:effectLst/>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ішкі</a:t>
            </a:r>
            <a:r>
              <a:rPr lang="ru-RU" dirty="0">
                <a:solidFill>
                  <a:schemeClr val="bg1"/>
                </a:solidFill>
                <a:latin typeface="Times New Roman" pitchFamily="18" charset="0"/>
                <a:cs typeface="Times New Roman" pitchFamily="18" charset="0"/>
              </a:rPr>
              <a:t> </a:t>
            </a:r>
            <a:r>
              <a:rPr kumimoji="0" lang="ru-RU" b="0" i="0" u="none" strike="noStrike" cap="none" normalizeH="0" baseline="0" dirty="0" err="1">
                <a:ln>
                  <a:noFill/>
                </a:ln>
                <a:solidFill>
                  <a:schemeClr val="bg1"/>
                </a:solidFill>
                <a:effectLst/>
                <a:latin typeface="Times New Roman" pitchFamily="18" charset="0"/>
                <a:cs typeface="Times New Roman" pitchFamily="18" charset="0"/>
              </a:rPr>
              <a:t>базалық</a:t>
            </a:r>
            <a:r>
              <a:rPr kumimoji="0" lang="ru-RU" b="0" i="0" u="none" strike="noStrike" cap="none" normalizeH="0" baseline="0" dirty="0">
                <a:ln>
                  <a:noFill/>
                </a:ln>
                <a:solidFill>
                  <a:schemeClr val="bg1"/>
                </a:solidFill>
                <a:effectLst/>
                <a:latin typeface="Times New Roman" pitchFamily="18" charset="0"/>
                <a:cs typeface="Times New Roman" pitchFamily="18" charset="0"/>
              </a:rPr>
              <a:t>  </a:t>
            </a:r>
            <a:r>
              <a:rPr kumimoji="0" lang="ru-RU" b="1" i="0" u="none" strike="noStrike" cap="none" normalizeH="0" baseline="0" dirty="0" err="1">
                <a:ln>
                  <a:noFill/>
                </a:ln>
                <a:solidFill>
                  <a:schemeClr val="bg1"/>
                </a:solidFill>
                <a:effectLst/>
                <a:latin typeface="Times New Roman" pitchFamily="18" charset="0"/>
                <a:cs typeface="Times New Roman" pitchFamily="18" charset="0"/>
              </a:rPr>
              <a:t>BaseClass</a:t>
            </a:r>
            <a:r>
              <a:rPr kumimoji="0" lang="ru-RU" b="0" i="0" u="none" strike="noStrike" cap="none" normalizeH="0" baseline="0" dirty="0">
                <a:ln>
                  <a:noFill/>
                </a:ln>
                <a:solidFill>
                  <a:schemeClr val="bg1"/>
                </a:solidFill>
                <a:effectLst/>
                <a:latin typeface="Times New Roman" pitchFamily="18" charset="0"/>
                <a:cs typeface="Times New Roman" pitchFamily="18" charset="0"/>
              </a:rPr>
              <a:t> </a:t>
            </a:r>
            <a:r>
              <a:rPr kumimoji="0" lang="ru-RU" b="0" i="0" u="none" strike="noStrike" cap="none" normalizeH="0" dirty="0">
                <a:ln>
                  <a:noFill/>
                </a:ln>
                <a:solidFill>
                  <a:schemeClr val="bg1"/>
                </a:solidFill>
                <a:effectLst/>
                <a:latin typeface="Times New Roman" pitchFamily="18" charset="0"/>
                <a:cs typeface="Times New Roman" pitchFamily="18" charset="0"/>
              </a:rPr>
              <a:t> кл</a:t>
            </a:r>
            <a:r>
              <a:rPr kumimoji="0" lang="ru-RU" b="0" i="0" u="none" strike="noStrike" cap="none" normalizeH="0" baseline="0" dirty="0">
                <a:ln>
                  <a:noFill/>
                </a:ln>
                <a:solidFill>
                  <a:schemeClr val="bg1"/>
                </a:solidFill>
                <a:effectLst/>
                <a:latin typeface="Times New Roman" pitchFamily="18" charset="0"/>
                <a:cs typeface="Times New Roman" pitchFamily="18" charset="0"/>
              </a:rPr>
              <a:t>ассы бар. </a:t>
            </a:r>
            <a:r>
              <a:rPr kumimoji="0" lang="ru-RU" b="0" i="0" u="none" strike="noStrike" cap="none" normalizeH="0" baseline="0" dirty="0" err="1">
                <a:ln>
                  <a:noFill/>
                </a:ln>
                <a:solidFill>
                  <a:schemeClr val="bg1"/>
                </a:solidFill>
                <a:effectLst/>
                <a:latin typeface="Times New Roman" pitchFamily="18" charset="0"/>
                <a:cs typeface="Times New Roman" pitchFamily="18" charset="0"/>
              </a:rPr>
              <a:t>Екінші</a:t>
            </a:r>
            <a:r>
              <a:rPr kumimoji="0" lang="ru-RU" b="0" i="0" u="none" strike="noStrike" cap="none" normalizeH="0" baseline="0" dirty="0">
                <a:ln>
                  <a:noFill/>
                </a:ln>
                <a:solidFill>
                  <a:schemeClr val="bg1"/>
                </a:solidFill>
                <a:effectLst/>
                <a:latin typeface="Times New Roman" pitchFamily="18" charset="0"/>
                <a:cs typeface="Times New Roman" pitchFamily="18" charset="0"/>
              </a:rPr>
              <a:t> файл</a:t>
            </a:r>
            <a:r>
              <a:rPr kumimoji="0" lang="ru-RU" b="0" i="0" u="none" strike="noStrike" cap="none" normalizeH="0" dirty="0">
                <a:ln>
                  <a:noFill/>
                </a:ln>
                <a:solidFill>
                  <a:schemeClr val="bg1"/>
                </a:solidFill>
                <a:effectLst/>
                <a:latin typeface="Times New Roman" pitchFamily="18" charset="0"/>
                <a:cs typeface="Times New Roman" pitchFamily="18" charset="0"/>
              </a:rPr>
              <a:t> </a:t>
            </a:r>
            <a:r>
              <a:rPr kumimoji="0" lang="ru-RU" b="1" i="0" u="none" strike="noStrike" cap="none" normalizeH="0" baseline="0" dirty="0" err="1">
                <a:ln>
                  <a:noFill/>
                </a:ln>
                <a:solidFill>
                  <a:schemeClr val="bg1"/>
                </a:solidFill>
                <a:effectLst/>
                <a:latin typeface="Times New Roman" pitchFamily="18" charset="0"/>
                <a:cs typeface="Times New Roman" pitchFamily="18" charset="0"/>
              </a:rPr>
              <a:t>BaseClass</a:t>
            </a:r>
            <a:r>
              <a:rPr kumimoji="0" lang="ru-RU" b="0" i="0" u="none" strike="noStrike" cap="none" normalizeH="0" baseline="0" dirty="0">
                <a:ln>
                  <a:noFill/>
                </a:ln>
                <a:solidFill>
                  <a:schemeClr val="bg1"/>
                </a:solidFill>
                <a:effectLst/>
                <a:latin typeface="Times New Roman" pitchFamily="18" charset="0"/>
                <a:cs typeface="Times New Roman" pitchFamily="18" charset="0"/>
              </a:rPr>
              <a:t> класс </a:t>
            </a:r>
            <a:r>
              <a:rPr kumimoji="0" lang="ru-RU" b="0" i="0" u="none" strike="noStrike" cap="none" normalizeH="0" baseline="0" dirty="0" err="1">
                <a:ln>
                  <a:noFill/>
                </a:ln>
                <a:solidFill>
                  <a:schemeClr val="bg1"/>
                </a:solidFill>
                <a:effectLst/>
                <a:latin typeface="Times New Roman" pitchFamily="18" charset="0"/>
                <a:cs typeface="Times New Roman" pitchFamily="18" charset="0"/>
              </a:rPr>
              <a:t>экземплярын</a:t>
            </a:r>
            <a:r>
              <a:rPr kumimoji="0" lang="ru-RU" b="0" i="0" u="none" strike="noStrike" cap="none" normalizeH="0" baseline="0" dirty="0">
                <a:ln>
                  <a:noFill/>
                </a:ln>
                <a:solidFill>
                  <a:schemeClr val="bg1"/>
                </a:solidFill>
                <a:effectLst/>
                <a:latin typeface="Times New Roman" pitchFamily="18" charset="0"/>
                <a:cs typeface="Times New Roman" pitchFamily="18" charset="0"/>
              </a:rPr>
              <a:t> </a:t>
            </a:r>
            <a:r>
              <a:rPr kumimoji="0" lang="ru-RU" b="0" i="0" u="none" strike="noStrike" cap="none" normalizeH="0" baseline="0" dirty="0" err="1">
                <a:ln>
                  <a:noFill/>
                </a:ln>
                <a:solidFill>
                  <a:schemeClr val="bg1"/>
                </a:solidFill>
                <a:effectLst/>
                <a:latin typeface="Times New Roman" pitchFamily="18" charset="0"/>
                <a:cs typeface="Times New Roman" pitchFamily="18" charset="0"/>
              </a:rPr>
              <a:t>құруда</a:t>
            </a:r>
            <a:r>
              <a:rPr kumimoji="0" lang="ru-RU" b="0" i="0" u="none" strike="noStrike" cap="none" normalizeH="0" baseline="0" dirty="0">
                <a:ln>
                  <a:noFill/>
                </a:ln>
                <a:solidFill>
                  <a:schemeClr val="bg1"/>
                </a:solidFill>
                <a:effectLst/>
                <a:latin typeface="Times New Roman" pitchFamily="18" charset="0"/>
                <a:cs typeface="Times New Roman" pitchFamily="18" charset="0"/>
              </a:rPr>
              <a:t> </a:t>
            </a:r>
            <a:r>
              <a:rPr kumimoji="0" lang="ru-RU" b="0" i="0" u="none" strike="noStrike" cap="none" normalizeH="0" baseline="0" dirty="0" err="1">
                <a:ln>
                  <a:noFill/>
                </a:ln>
                <a:solidFill>
                  <a:schemeClr val="bg1"/>
                </a:solidFill>
                <a:effectLst/>
                <a:latin typeface="Times New Roman" pitchFamily="18" charset="0"/>
                <a:cs typeface="Times New Roman" pitchFamily="18" charset="0"/>
              </a:rPr>
              <a:t>қате</a:t>
            </a:r>
            <a:r>
              <a:rPr kumimoji="0" lang="ru-RU" b="0" i="0" u="none" strike="noStrike" cap="none" normalizeH="0" dirty="0">
                <a:ln>
                  <a:noFill/>
                </a:ln>
                <a:solidFill>
                  <a:schemeClr val="bg1"/>
                </a:solidFill>
                <a:effectLst/>
                <a:latin typeface="Times New Roman" pitchFamily="18" charset="0"/>
                <a:cs typeface="Times New Roman" pitchFamily="18" charset="0"/>
              </a:rPr>
              <a:t> </a:t>
            </a:r>
            <a:r>
              <a:rPr kumimoji="0" lang="ru-RU" b="0" i="0" u="none" strike="noStrike" cap="none" normalizeH="0" dirty="0" err="1">
                <a:ln>
                  <a:noFill/>
                </a:ln>
                <a:solidFill>
                  <a:schemeClr val="bg1"/>
                </a:solidFill>
                <a:effectLst/>
                <a:latin typeface="Times New Roman" pitchFamily="18" charset="0"/>
                <a:cs typeface="Times New Roman" pitchFamily="18" charset="0"/>
              </a:rPr>
              <a:t>кетеді</a:t>
            </a:r>
            <a:r>
              <a:rPr kumimoji="0" lang="ru-RU" b="0" i="0" u="none" strike="noStrike" cap="none" normalizeH="0" dirty="0">
                <a:ln>
                  <a:noFill/>
                </a:ln>
                <a:solidFill>
                  <a:schemeClr val="bg1"/>
                </a:solidFill>
                <a:effectLst/>
                <a:latin typeface="Times New Roman" pitchFamily="18" charset="0"/>
                <a:cs typeface="Times New Roman" pitchFamily="18" charset="0"/>
              </a:rPr>
              <a:t>. </a:t>
            </a:r>
            <a:r>
              <a:rPr kumimoji="0" lang="ru-RU" b="0" i="0" u="none" strike="noStrike" cap="none" normalizeH="0" baseline="0" dirty="0">
                <a:ln>
                  <a:noFill/>
                </a:ln>
                <a:solidFill>
                  <a:schemeClr val="bg1"/>
                </a:solidFill>
                <a:effectLst/>
                <a:latin typeface="Times New Roman" pitchFamily="18" charset="0"/>
                <a:cs typeface="Times New Roman" pitchFamily="18" charset="0"/>
              </a:rPr>
              <a:t>  </a:t>
            </a:r>
          </a:p>
        </p:txBody>
      </p:sp>
      <p:sp>
        <p:nvSpPr>
          <p:cNvPr id="8" name="Прямоугольник 7"/>
          <p:cNvSpPr/>
          <p:nvPr/>
        </p:nvSpPr>
        <p:spPr>
          <a:xfrm>
            <a:off x="596420" y="671340"/>
            <a:ext cx="7949635" cy="369332"/>
          </a:xfrm>
          <a:prstGeom prst="rect">
            <a:avLst/>
          </a:prstGeom>
        </p:spPr>
        <p:txBody>
          <a:bodyPr wrap="square">
            <a:spAutoFit/>
          </a:bodyPr>
          <a:lstStyle/>
          <a:p>
            <a:r>
              <a:rPr lang="ru-RU" b="1" dirty="0" err="1">
                <a:solidFill>
                  <a:schemeClr val="bg1"/>
                </a:solidFill>
                <a:latin typeface="Times New Roman" pitchFamily="18" charset="0"/>
                <a:cs typeface="Times New Roman" pitchFamily="18" charset="0"/>
              </a:rPr>
              <a:t>Модификаторлар</a:t>
            </a:r>
            <a:r>
              <a:rPr lang="ru-RU" b="1"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Қол</a:t>
            </a:r>
            <a:r>
              <a:rPr lang="ru-RU"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жеткізу</a:t>
            </a:r>
            <a:r>
              <a:rPr lang="ru-RU" baseline="0" dirty="0">
                <a:solidFill>
                  <a:schemeClr val="bg1"/>
                </a:solidFill>
                <a:latin typeface="Times New Roman" pitchFamily="18" charset="0"/>
                <a:cs typeface="Times New Roman" pitchFamily="18" charset="0"/>
              </a:rPr>
              <a:t> де</a:t>
            </a:r>
            <a:r>
              <a:rPr lang="kk-KZ" baseline="0" dirty="0">
                <a:solidFill>
                  <a:schemeClr val="bg1"/>
                </a:solidFill>
                <a:latin typeface="Times New Roman" pitchFamily="18" charset="0"/>
                <a:cs typeface="Times New Roman" pitchFamily="18" charset="0"/>
              </a:rPr>
              <a:t>ң</a:t>
            </a:r>
            <a:r>
              <a:rPr lang="ru-RU" baseline="0" dirty="0" err="1">
                <a:solidFill>
                  <a:schemeClr val="bg1"/>
                </a:solidFill>
                <a:latin typeface="Times New Roman" pitchFamily="18" charset="0"/>
                <a:cs typeface="Times New Roman" pitchFamily="18" charset="0"/>
              </a:rPr>
              <a:t>гейін</a:t>
            </a:r>
            <a:r>
              <a:rPr lang="ru-RU" baseline="0" dirty="0">
                <a:solidFill>
                  <a:schemeClr val="bg1"/>
                </a:solidFill>
                <a:latin typeface="Times New Roman" pitchFamily="18" charset="0"/>
                <a:cs typeface="Times New Roman" pitchFamily="18" charset="0"/>
              </a:rPr>
              <a:t> </a:t>
            </a:r>
            <a:r>
              <a:rPr lang="ru-RU" baseline="0" dirty="0" err="1">
                <a:solidFill>
                  <a:schemeClr val="bg1"/>
                </a:solidFill>
                <a:latin typeface="Times New Roman" pitchFamily="18" charset="0"/>
                <a:cs typeface="Times New Roman" pitchFamily="18" charset="0"/>
              </a:rPr>
              <a:t>анықтайтын</a:t>
            </a:r>
            <a:r>
              <a:rPr lang="ru-RU" baseline="0" dirty="0">
                <a:solidFill>
                  <a:schemeClr val="bg1"/>
                </a:solidFill>
                <a:latin typeface="Times New Roman" pitchFamily="18" charset="0"/>
                <a:cs typeface="Times New Roman" pitchFamily="18" charset="0"/>
              </a:rPr>
              <a:t> </a:t>
            </a:r>
            <a:r>
              <a:rPr lang="ru-RU" dirty="0" err="1">
                <a:solidFill>
                  <a:schemeClr val="bg1"/>
                </a:solidFill>
                <a:latin typeface="Times New Roman" pitchFamily="18" charset="0"/>
                <a:cs typeface="Times New Roman" pitchFamily="18" charset="0"/>
              </a:rPr>
              <a:t>модификаторлар</a:t>
            </a:r>
            <a:r>
              <a:rPr lang="ru-RU" dirty="0">
                <a:solidFill>
                  <a:schemeClr val="bg1"/>
                </a:solidFill>
                <a:latin typeface="Times New Roman" pitchFamily="18" charset="0"/>
                <a:cs typeface="Times New Roman" pitchFamily="18" charset="0"/>
              </a:rPr>
              <a:t>.</a:t>
            </a:r>
            <a:endParaRPr lang="ru-RU" dirty="0">
              <a:solidFill>
                <a:schemeClr val="bg1"/>
              </a:solidFill>
            </a:endParaRPr>
          </a:p>
        </p:txBody>
      </p:sp>
      <p:sp>
        <p:nvSpPr>
          <p:cNvPr id="10" name="Прямоугольник 9">
            <a:extLst>
              <a:ext uri="{FF2B5EF4-FFF2-40B4-BE49-F238E27FC236}">
                <a16:creationId xmlns:a16="http://schemas.microsoft.com/office/drawing/2014/main" id="{751B16FD-6F96-425E-BB6B-06C31933EC1C}"/>
              </a:ext>
            </a:extLst>
          </p:cNvPr>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Tree>
    <p:extLst>
      <p:ext uri="{BB962C8B-B14F-4D97-AF65-F5344CB8AC3E}">
        <p14:creationId xmlns:p14="http://schemas.microsoft.com/office/powerpoint/2010/main" val="1621157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96420" y="2132856"/>
            <a:ext cx="7344816" cy="3477875"/>
          </a:xfrm>
          <a:prstGeom prst="rect">
            <a:avLst/>
          </a:prstGeom>
          <a:solidFill>
            <a:schemeClr val="bg1"/>
          </a:solidFill>
          <a:ln>
            <a:solidFill>
              <a:schemeClr val="accent1"/>
            </a:solidFill>
          </a:ln>
        </p:spPr>
        <p:txBody>
          <a:bodyPr wrap="square">
            <a:spAutoFit/>
          </a:bodyPr>
          <a:lstStyle/>
          <a:p>
            <a:r>
              <a:rPr lang="en-US" sz="2200" b="1" i="0" dirty="0">
                <a:solidFill>
                  <a:srgbClr val="0101FD"/>
                </a:solidFill>
                <a:effectLst/>
                <a:latin typeface="Times New Roman" pitchFamily="18" charset="0"/>
                <a:cs typeface="Times New Roman" pitchFamily="18" charset="0"/>
              </a:rPr>
              <a:t>class</a:t>
            </a:r>
            <a:r>
              <a:rPr lang="en-US" sz="2200" b="1" i="0" dirty="0">
                <a:solidFill>
                  <a:srgbClr val="222222"/>
                </a:solidFill>
                <a:effectLst/>
                <a:latin typeface="Times New Roman" pitchFamily="18" charset="0"/>
                <a:cs typeface="Times New Roman" pitchFamily="18" charset="0"/>
              </a:rPr>
              <a:t> </a:t>
            </a:r>
            <a:r>
              <a:rPr lang="en-US" sz="2200" b="1" i="0" dirty="0">
                <a:solidFill>
                  <a:srgbClr val="007D9A"/>
                </a:solidFill>
                <a:effectLst/>
                <a:latin typeface="Times New Roman" pitchFamily="18" charset="0"/>
                <a:cs typeface="Times New Roman" pitchFamily="18" charset="0"/>
              </a:rPr>
              <a:t>A</a:t>
            </a:r>
            <a:endParaRPr lang="kk-KZ" sz="2200" b="1" i="0" dirty="0">
              <a:solidFill>
                <a:srgbClr val="007D9A"/>
              </a:solidFill>
              <a:effectLst/>
              <a:latin typeface="Times New Roman" pitchFamily="18" charset="0"/>
              <a:cs typeface="Times New Roman" pitchFamily="18" charset="0"/>
            </a:endParaRPr>
          </a:p>
          <a:p>
            <a:r>
              <a:rPr lang="en-US" sz="2200" b="1" i="0" dirty="0">
                <a:solidFill>
                  <a:srgbClr val="222222"/>
                </a:solidFill>
                <a:effectLst/>
                <a:latin typeface="Times New Roman" pitchFamily="18" charset="0"/>
                <a:cs typeface="Times New Roman" pitchFamily="18" charset="0"/>
              </a:rPr>
              <a:t> { </a:t>
            </a:r>
            <a:r>
              <a:rPr lang="kk-KZ" sz="2200" b="1" dirty="0">
                <a:solidFill>
                  <a:srgbClr val="222222"/>
                </a:solidFill>
                <a:latin typeface="Times New Roman" pitchFamily="18" charset="0"/>
                <a:cs typeface="Times New Roman" pitchFamily="18" charset="0"/>
              </a:rPr>
              <a:t>    </a:t>
            </a:r>
            <a:r>
              <a:rPr lang="en-US" sz="2200" b="1" i="0" dirty="0">
                <a:solidFill>
                  <a:srgbClr val="0101FD"/>
                </a:solidFill>
                <a:effectLst/>
                <a:latin typeface="Times New Roman" pitchFamily="18" charset="0"/>
                <a:cs typeface="Times New Roman" pitchFamily="18" charset="0"/>
              </a:rPr>
              <a:t>protected</a:t>
            </a:r>
            <a:r>
              <a:rPr lang="en-US" sz="2200" b="1" i="0" dirty="0">
                <a:solidFill>
                  <a:srgbClr val="222222"/>
                </a:solidFill>
                <a:effectLst/>
                <a:latin typeface="Times New Roman" pitchFamily="18" charset="0"/>
                <a:cs typeface="Times New Roman" pitchFamily="18" charset="0"/>
              </a:rPr>
              <a:t> </a:t>
            </a:r>
            <a:r>
              <a:rPr lang="en-US" sz="2200" b="1" i="0" dirty="0" err="1">
                <a:solidFill>
                  <a:srgbClr val="0101FD"/>
                </a:solidFill>
                <a:effectLst/>
                <a:latin typeface="Times New Roman" pitchFamily="18" charset="0"/>
                <a:cs typeface="Times New Roman" pitchFamily="18" charset="0"/>
              </a:rPr>
              <a:t>int</a:t>
            </a:r>
            <a:r>
              <a:rPr lang="en-US" sz="2200" b="1" i="0" dirty="0">
                <a:solidFill>
                  <a:srgbClr val="222222"/>
                </a:solidFill>
                <a:effectLst/>
                <a:latin typeface="Times New Roman" pitchFamily="18" charset="0"/>
                <a:cs typeface="Times New Roman" pitchFamily="18" charset="0"/>
              </a:rPr>
              <a:t> x = 123; </a:t>
            </a:r>
            <a:endParaRPr lang="kk-KZ" sz="2200" b="1" i="0" dirty="0">
              <a:solidFill>
                <a:srgbClr val="222222"/>
              </a:solidFill>
              <a:effectLst/>
              <a:latin typeface="Times New Roman" pitchFamily="18" charset="0"/>
              <a:cs typeface="Times New Roman" pitchFamily="18" charset="0"/>
            </a:endParaRPr>
          </a:p>
          <a:p>
            <a:r>
              <a:rPr lang="kk-KZ" sz="2200" b="1" dirty="0">
                <a:solidFill>
                  <a:srgbClr val="222222"/>
                </a:solidFill>
                <a:latin typeface="Times New Roman" pitchFamily="18" charset="0"/>
                <a:cs typeface="Times New Roman" pitchFamily="18" charset="0"/>
              </a:rPr>
              <a:t>  </a:t>
            </a:r>
            <a:r>
              <a:rPr lang="en-US" sz="2200" b="1" i="0" dirty="0">
                <a:solidFill>
                  <a:srgbClr val="222222"/>
                </a:solidFill>
                <a:effectLst/>
                <a:latin typeface="Times New Roman" pitchFamily="18" charset="0"/>
                <a:cs typeface="Times New Roman" pitchFamily="18" charset="0"/>
              </a:rPr>
              <a:t>}</a:t>
            </a:r>
            <a:endParaRPr lang="kk-KZ" sz="2200" b="1" dirty="0">
              <a:solidFill>
                <a:srgbClr val="222222"/>
              </a:solidFill>
              <a:latin typeface="Times New Roman" pitchFamily="18" charset="0"/>
              <a:cs typeface="Times New Roman" pitchFamily="18" charset="0"/>
            </a:endParaRPr>
          </a:p>
          <a:p>
            <a:endParaRPr lang="kk-KZ" sz="2200" b="1" i="0" dirty="0">
              <a:solidFill>
                <a:srgbClr val="222222"/>
              </a:solidFill>
              <a:effectLst/>
              <a:latin typeface="Times New Roman" pitchFamily="18" charset="0"/>
              <a:cs typeface="Times New Roman" pitchFamily="18" charset="0"/>
            </a:endParaRPr>
          </a:p>
          <a:p>
            <a:r>
              <a:rPr lang="en-US" sz="2200" b="1" i="0" dirty="0">
                <a:solidFill>
                  <a:srgbClr val="222222"/>
                </a:solidFill>
                <a:effectLst/>
                <a:latin typeface="Times New Roman" pitchFamily="18" charset="0"/>
                <a:cs typeface="Times New Roman" pitchFamily="18" charset="0"/>
              </a:rPr>
              <a:t> </a:t>
            </a:r>
            <a:r>
              <a:rPr lang="en-US" sz="2200" b="1" i="0" dirty="0">
                <a:solidFill>
                  <a:srgbClr val="0101FD"/>
                </a:solidFill>
                <a:effectLst/>
                <a:latin typeface="Times New Roman" pitchFamily="18" charset="0"/>
                <a:cs typeface="Times New Roman" pitchFamily="18" charset="0"/>
              </a:rPr>
              <a:t>class</a:t>
            </a:r>
            <a:r>
              <a:rPr lang="en-US" sz="2200" b="1" i="0" dirty="0">
                <a:solidFill>
                  <a:srgbClr val="222222"/>
                </a:solidFill>
                <a:effectLst/>
                <a:latin typeface="Times New Roman" pitchFamily="18" charset="0"/>
                <a:cs typeface="Times New Roman" pitchFamily="18" charset="0"/>
              </a:rPr>
              <a:t> </a:t>
            </a:r>
            <a:r>
              <a:rPr lang="en-US" sz="2200" b="1" i="0" dirty="0">
                <a:solidFill>
                  <a:srgbClr val="007D9A"/>
                </a:solidFill>
                <a:effectLst/>
                <a:latin typeface="Times New Roman" pitchFamily="18" charset="0"/>
                <a:cs typeface="Times New Roman" pitchFamily="18" charset="0"/>
              </a:rPr>
              <a:t>B</a:t>
            </a:r>
            <a:r>
              <a:rPr lang="en-US" sz="2200" b="1" i="0" dirty="0">
                <a:solidFill>
                  <a:srgbClr val="222222"/>
                </a:solidFill>
                <a:effectLst/>
                <a:latin typeface="Times New Roman" pitchFamily="18" charset="0"/>
                <a:cs typeface="Times New Roman" pitchFamily="18" charset="0"/>
              </a:rPr>
              <a:t> : </a:t>
            </a:r>
            <a:r>
              <a:rPr lang="en-US" sz="2200" b="1" i="0" dirty="0">
                <a:solidFill>
                  <a:srgbClr val="007D9A"/>
                </a:solidFill>
                <a:effectLst/>
                <a:latin typeface="Times New Roman" pitchFamily="18" charset="0"/>
                <a:cs typeface="Times New Roman" pitchFamily="18" charset="0"/>
              </a:rPr>
              <a:t>A</a:t>
            </a:r>
            <a:r>
              <a:rPr lang="en-US" sz="2200" b="1" i="0" dirty="0">
                <a:solidFill>
                  <a:srgbClr val="222222"/>
                </a:solidFill>
                <a:effectLst/>
                <a:latin typeface="Times New Roman" pitchFamily="18" charset="0"/>
                <a:cs typeface="Times New Roman" pitchFamily="18" charset="0"/>
              </a:rPr>
              <a:t> </a:t>
            </a:r>
            <a:endParaRPr lang="kk-KZ" sz="2200" b="1" i="0" dirty="0">
              <a:solidFill>
                <a:srgbClr val="222222"/>
              </a:solidFill>
              <a:effectLst/>
              <a:latin typeface="Times New Roman" pitchFamily="18" charset="0"/>
              <a:cs typeface="Times New Roman" pitchFamily="18" charset="0"/>
            </a:endParaRPr>
          </a:p>
          <a:p>
            <a:r>
              <a:rPr lang="en-US" sz="2200" b="1" i="0" dirty="0">
                <a:solidFill>
                  <a:srgbClr val="222222"/>
                </a:solidFill>
                <a:effectLst/>
                <a:latin typeface="Times New Roman" pitchFamily="18" charset="0"/>
                <a:cs typeface="Times New Roman" pitchFamily="18" charset="0"/>
              </a:rPr>
              <a:t>{ </a:t>
            </a:r>
            <a:r>
              <a:rPr lang="kk-KZ" sz="2200" b="1" dirty="0">
                <a:solidFill>
                  <a:srgbClr val="222222"/>
                </a:solidFill>
                <a:latin typeface="Times New Roman" pitchFamily="18" charset="0"/>
                <a:cs typeface="Times New Roman" pitchFamily="18" charset="0"/>
              </a:rPr>
              <a:t>   </a:t>
            </a:r>
            <a:r>
              <a:rPr lang="en-US" sz="2200" b="1" i="0" dirty="0">
                <a:solidFill>
                  <a:srgbClr val="0101FD"/>
                </a:solidFill>
                <a:effectLst/>
                <a:latin typeface="Times New Roman" pitchFamily="18" charset="0"/>
                <a:cs typeface="Times New Roman" pitchFamily="18" charset="0"/>
              </a:rPr>
              <a:t>static</a:t>
            </a:r>
            <a:r>
              <a:rPr lang="en-US" sz="2200" b="1" i="0" dirty="0">
                <a:solidFill>
                  <a:srgbClr val="222222"/>
                </a:solidFill>
                <a:effectLst/>
                <a:latin typeface="Times New Roman" pitchFamily="18" charset="0"/>
                <a:cs typeface="Times New Roman" pitchFamily="18" charset="0"/>
              </a:rPr>
              <a:t> </a:t>
            </a:r>
            <a:r>
              <a:rPr lang="en-US" sz="2200" b="1" i="0" dirty="0">
                <a:solidFill>
                  <a:srgbClr val="0101FD"/>
                </a:solidFill>
                <a:effectLst/>
                <a:latin typeface="Times New Roman" pitchFamily="18" charset="0"/>
                <a:cs typeface="Times New Roman" pitchFamily="18" charset="0"/>
              </a:rPr>
              <a:t>void</a:t>
            </a:r>
            <a:r>
              <a:rPr lang="en-US" sz="2200" b="1" i="0" dirty="0">
                <a:solidFill>
                  <a:srgbClr val="222222"/>
                </a:solidFill>
                <a:effectLst/>
                <a:latin typeface="Times New Roman" pitchFamily="18" charset="0"/>
                <a:cs typeface="Times New Roman" pitchFamily="18" charset="0"/>
              </a:rPr>
              <a:t> </a:t>
            </a:r>
            <a:r>
              <a:rPr lang="en-US" sz="2200" b="1" i="0" dirty="0">
                <a:solidFill>
                  <a:srgbClr val="007D9A"/>
                </a:solidFill>
                <a:effectLst/>
                <a:latin typeface="Times New Roman" pitchFamily="18" charset="0"/>
                <a:cs typeface="Times New Roman" pitchFamily="18" charset="0"/>
              </a:rPr>
              <a:t>Main</a:t>
            </a:r>
            <a:r>
              <a:rPr lang="en-US" sz="2200" b="1" i="0" dirty="0">
                <a:solidFill>
                  <a:srgbClr val="222222"/>
                </a:solidFill>
                <a:effectLst/>
                <a:latin typeface="Times New Roman" pitchFamily="18" charset="0"/>
                <a:cs typeface="Times New Roman" pitchFamily="18" charset="0"/>
              </a:rPr>
              <a:t>() </a:t>
            </a:r>
            <a:endParaRPr lang="kk-KZ" sz="2200" b="1" i="0" dirty="0">
              <a:solidFill>
                <a:srgbClr val="222222"/>
              </a:solidFill>
              <a:effectLst/>
              <a:latin typeface="Times New Roman" pitchFamily="18" charset="0"/>
              <a:cs typeface="Times New Roman" pitchFamily="18" charset="0"/>
            </a:endParaRPr>
          </a:p>
          <a:p>
            <a:r>
              <a:rPr lang="kk-KZ" sz="2200" b="1" i="0" dirty="0">
                <a:solidFill>
                  <a:srgbClr val="222222"/>
                </a:solidFill>
                <a:effectLst/>
                <a:latin typeface="Times New Roman" pitchFamily="18" charset="0"/>
                <a:cs typeface="Times New Roman" pitchFamily="18" charset="0"/>
              </a:rPr>
              <a:t>   </a:t>
            </a:r>
            <a:r>
              <a:rPr lang="en-US" sz="2200" b="1" i="0" dirty="0">
                <a:solidFill>
                  <a:srgbClr val="222222"/>
                </a:solidFill>
                <a:effectLst/>
                <a:latin typeface="Times New Roman" pitchFamily="18" charset="0"/>
                <a:cs typeface="Times New Roman" pitchFamily="18" charset="0"/>
              </a:rPr>
              <a:t>{</a:t>
            </a:r>
            <a:r>
              <a:rPr lang="kk-KZ" sz="2200" b="1" i="0" dirty="0">
                <a:solidFill>
                  <a:srgbClr val="222222"/>
                </a:solidFill>
                <a:effectLst/>
                <a:latin typeface="Times New Roman" pitchFamily="18" charset="0"/>
                <a:cs typeface="Times New Roman" pitchFamily="18" charset="0"/>
              </a:rPr>
              <a:t>  </a:t>
            </a:r>
            <a:r>
              <a:rPr lang="en-US" sz="2200" b="1" i="0" dirty="0">
                <a:solidFill>
                  <a:srgbClr val="008000"/>
                </a:solidFill>
                <a:effectLst/>
                <a:latin typeface="Times New Roman" pitchFamily="18" charset="0"/>
                <a:cs typeface="Times New Roman" pitchFamily="18" charset="0"/>
              </a:rPr>
              <a:t>// </a:t>
            </a:r>
            <a:r>
              <a:rPr lang="kk-KZ" sz="2200" b="1" dirty="0">
                <a:solidFill>
                  <a:srgbClr val="008000"/>
                </a:solidFill>
                <a:latin typeface="Times New Roman" pitchFamily="18" charset="0"/>
                <a:cs typeface="Times New Roman" pitchFamily="18" charset="0"/>
              </a:rPr>
              <a:t>Дұрыс, өйткені класс </a:t>
            </a:r>
            <a:r>
              <a:rPr lang="en-US" sz="2200" b="1" dirty="0">
                <a:solidFill>
                  <a:srgbClr val="008000"/>
                </a:solidFill>
                <a:latin typeface="Times New Roman" pitchFamily="18" charset="0"/>
                <a:cs typeface="Times New Roman" pitchFamily="18" charset="0"/>
              </a:rPr>
              <a:t>A</a:t>
            </a:r>
            <a:r>
              <a:rPr lang="kk-KZ" sz="2200" b="1" dirty="0">
                <a:solidFill>
                  <a:srgbClr val="008000"/>
                </a:solidFill>
                <a:latin typeface="Times New Roman" pitchFamily="18" charset="0"/>
                <a:cs typeface="Times New Roman" pitchFamily="18" charset="0"/>
              </a:rPr>
              <a:t> классынан туындаған </a:t>
            </a:r>
          </a:p>
          <a:p>
            <a:r>
              <a:rPr lang="kk-KZ" sz="2200" b="1" i="0" dirty="0">
                <a:solidFill>
                  <a:srgbClr val="222222"/>
                </a:solidFill>
                <a:effectLst/>
                <a:latin typeface="Times New Roman" pitchFamily="18" charset="0"/>
                <a:cs typeface="Times New Roman" pitchFamily="18" charset="0"/>
              </a:rPr>
              <a:t>     </a:t>
            </a:r>
            <a:r>
              <a:rPr lang="en-US" sz="2200" b="1" i="0" dirty="0">
                <a:solidFill>
                  <a:srgbClr val="222222"/>
                </a:solidFill>
                <a:effectLst/>
                <a:latin typeface="Times New Roman" pitchFamily="18" charset="0"/>
                <a:cs typeface="Times New Roman" pitchFamily="18" charset="0"/>
              </a:rPr>
              <a:t>  </a:t>
            </a:r>
            <a:r>
              <a:rPr lang="kk-KZ" sz="2200" b="1" i="0" dirty="0">
                <a:solidFill>
                  <a:srgbClr val="222222"/>
                </a:solidFill>
                <a:effectLst/>
                <a:latin typeface="Times New Roman" pitchFamily="18" charset="0"/>
                <a:cs typeface="Times New Roman" pitchFamily="18" charset="0"/>
              </a:rPr>
              <a:t> </a:t>
            </a:r>
            <a:r>
              <a:rPr lang="en-US" sz="2200" b="1" i="0" dirty="0" err="1">
                <a:solidFill>
                  <a:srgbClr val="222222"/>
                </a:solidFill>
                <a:effectLst/>
                <a:latin typeface="Times New Roman" pitchFamily="18" charset="0"/>
                <a:cs typeface="Times New Roman" pitchFamily="18" charset="0"/>
              </a:rPr>
              <a:t>b.x</a:t>
            </a:r>
            <a:r>
              <a:rPr lang="en-US" sz="2200" b="1" i="0" dirty="0">
                <a:solidFill>
                  <a:srgbClr val="222222"/>
                </a:solidFill>
                <a:effectLst/>
                <a:latin typeface="Times New Roman" pitchFamily="18" charset="0"/>
                <a:cs typeface="Times New Roman" pitchFamily="18" charset="0"/>
              </a:rPr>
              <a:t> = 10; </a:t>
            </a:r>
            <a:endParaRPr lang="kk-KZ" sz="2200" b="1" i="0" dirty="0">
              <a:solidFill>
                <a:srgbClr val="222222"/>
              </a:solidFill>
              <a:effectLst/>
              <a:latin typeface="Times New Roman" pitchFamily="18" charset="0"/>
              <a:cs typeface="Times New Roman" pitchFamily="18" charset="0"/>
            </a:endParaRPr>
          </a:p>
          <a:p>
            <a:r>
              <a:rPr lang="kk-KZ" sz="2200" b="1" dirty="0">
                <a:solidFill>
                  <a:srgbClr val="222222"/>
                </a:solidFill>
                <a:latin typeface="Times New Roman" pitchFamily="18" charset="0"/>
                <a:cs typeface="Times New Roman" pitchFamily="18" charset="0"/>
              </a:rPr>
              <a:t>    </a:t>
            </a:r>
            <a:r>
              <a:rPr lang="en-US" sz="2200" b="1" i="0" dirty="0">
                <a:solidFill>
                  <a:srgbClr val="222222"/>
                </a:solidFill>
                <a:effectLst/>
                <a:latin typeface="Times New Roman" pitchFamily="18" charset="0"/>
                <a:cs typeface="Times New Roman" pitchFamily="18" charset="0"/>
              </a:rPr>
              <a:t>} </a:t>
            </a:r>
            <a:endParaRPr lang="kk-KZ" sz="2200" b="1" i="0" dirty="0">
              <a:solidFill>
                <a:srgbClr val="222222"/>
              </a:solidFill>
              <a:effectLst/>
              <a:latin typeface="Times New Roman" pitchFamily="18" charset="0"/>
              <a:cs typeface="Times New Roman" pitchFamily="18" charset="0"/>
            </a:endParaRPr>
          </a:p>
          <a:p>
            <a:r>
              <a:rPr lang="en-US" sz="2200" b="1" i="0" dirty="0">
                <a:solidFill>
                  <a:srgbClr val="222222"/>
                </a:solidFill>
                <a:effectLst/>
                <a:latin typeface="Times New Roman" pitchFamily="18" charset="0"/>
                <a:cs typeface="Times New Roman" pitchFamily="18" charset="0"/>
              </a:rPr>
              <a:t>}</a:t>
            </a:r>
            <a:endParaRPr lang="ru-RU" sz="2200" b="1" dirty="0">
              <a:latin typeface="Times New Roman" pitchFamily="18" charset="0"/>
              <a:cs typeface="Times New Roman" pitchFamily="18" charset="0"/>
            </a:endParaRPr>
          </a:p>
        </p:txBody>
      </p:sp>
      <p:sp>
        <p:nvSpPr>
          <p:cNvPr id="6" name="Прямоугольник 5"/>
          <p:cNvSpPr/>
          <p:nvPr/>
        </p:nvSpPr>
        <p:spPr>
          <a:xfrm>
            <a:off x="596420" y="1710480"/>
            <a:ext cx="1426224" cy="461665"/>
          </a:xfrm>
          <a:prstGeom prst="rect">
            <a:avLst/>
          </a:prstGeom>
        </p:spPr>
        <p:txBody>
          <a:bodyPr wrap="none">
            <a:spAutoFit/>
          </a:bodyPr>
          <a:lstStyle/>
          <a:p>
            <a:r>
              <a:rPr lang="en-US" sz="2400" b="1" u="none" strike="noStrike" dirty="0">
                <a:solidFill>
                  <a:srgbClr val="FFC000"/>
                </a:solidFill>
                <a:effectLst/>
                <a:latin typeface="Times New Roman" pitchFamily="18" charset="0"/>
                <a:cs typeface="Times New Roman" pitchFamily="18" charset="0"/>
              </a:rPr>
              <a:t>protected</a:t>
            </a:r>
            <a:endParaRPr lang="ru-RU" sz="2400" b="1" dirty="0">
              <a:solidFill>
                <a:srgbClr val="FFC000"/>
              </a:solidFill>
            </a:endParaRPr>
          </a:p>
        </p:txBody>
      </p:sp>
      <p:sp>
        <p:nvSpPr>
          <p:cNvPr id="7" name="Прямоугольник 6"/>
          <p:cNvSpPr/>
          <p:nvPr/>
        </p:nvSpPr>
        <p:spPr>
          <a:xfrm>
            <a:off x="596420" y="747214"/>
            <a:ext cx="7949635" cy="769441"/>
          </a:xfrm>
          <a:prstGeom prst="rect">
            <a:avLst/>
          </a:prstGeom>
        </p:spPr>
        <p:txBody>
          <a:bodyPr wrap="square">
            <a:spAutoFit/>
          </a:bodyPr>
          <a:lstStyle/>
          <a:p>
            <a:pPr algn="just"/>
            <a:r>
              <a:rPr lang="ru-RU" sz="2200" b="1" dirty="0" err="1">
                <a:solidFill>
                  <a:schemeClr val="bg1"/>
                </a:solidFill>
                <a:latin typeface="Times New Roman" pitchFamily="18" charset="0"/>
                <a:cs typeface="Times New Roman" pitchFamily="18" charset="0"/>
              </a:rPr>
              <a:t>Модификаторлар</a:t>
            </a:r>
            <a:r>
              <a:rPr lang="ru-RU" sz="2200" b="1" dirty="0">
                <a:solidFill>
                  <a:schemeClr val="bg1"/>
                </a:solidFill>
                <a:latin typeface="Times New Roman" pitchFamily="18" charset="0"/>
                <a:cs typeface="Times New Roman" pitchFamily="18" charset="0"/>
              </a:rPr>
              <a:t>. </a:t>
            </a:r>
            <a:endParaRPr lang="en-US" sz="2200" b="1" dirty="0">
              <a:solidFill>
                <a:schemeClr val="bg1"/>
              </a:solidFill>
              <a:latin typeface="Times New Roman" pitchFamily="18" charset="0"/>
              <a:cs typeface="Times New Roman" pitchFamily="18" charset="0"/>
            </a:endParaRPr>
          </a:p>
          <a:p>
            <a:pPr algn="just"/>
            <a:r>
              <a:rPr lang="ru-RU" sz="2200" dirty="0" err="1">
                <a:solidFill>
                  <a:schemeClr val="bg1"/>
                </a:solidFill>
                <a:latin typeface="Times New Roman" pitchFamily="18" charset="0"/>
                <a:cs typeface="Times New Roman" pitchFamily="18" charset="0"/>
              </a:rPr>
              <a:t>Қол</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жеткізу</a:t>
            </a:r>
            <a:r>
              <a:rPr lang="ru-RU" sz="2200" baseline="0" dirty="0">
                <a:solidFill>
                  <a:schemeClr val="bg1"/>
                </a:solidFill>
                <a:latin typeface="Times New Roman" pitchFamily="18" charset="0"/>
                <a:cs typeface="Times New Roman" pitchFamily="18" charset="0"/>
              </a:rPr>
              <a:t> де</a:t>
            </a:r>
            <a:r>
              <a:rPr lang="kk-KZ" sz="2200" baseline="0" dirty="0">
                <a:solidFill>
                  <a:schemeClr val="bg1"/>
                </a:solidFill>
                <a:latin typeface="Times New Roman" pitchFamily="18" charset="0"/>
                <a:cs typeface="Times New Roman" pitchFamily="18" charset="0"/>
              </a:rPr>
              <a:t>ң</a:t>
            </a:r>
            <a:r>
              <a:rPr lang="ru-RU" sz="2200" baseline="0" dirty="0" err="1">
                <a:solidFill>
                  <a:schemeClr val="bg1"/>
                </a:solidFill>
                <a:latin typeface="Times New Roman" pitchFamily="18" charset="0"/>
                <a:cs typeface="Times New Roman" pitchFamily="18" charset="0"/>
              </a:rPr>
              <a:t>гейін</a:t>
            </a:r>
            <a:r>
              <a:rPr lang="ru-RU" sz="2200" baseline="0" dirty="0">
                <a:solidFill>
                  <a:schemeClr val="bg1"/>
                </a:solidFill>
                <a:latin typeface="Times New Roman" pitchFamily="18" charset="0"/>
                <a:cs typeface="Times New Roman" pitchFamily="18" charset="0"/>
              </a:rPr>
              <a:t> </a:t>
            </a:r>
            <a:r>
              <a:rPr lang="ru-RU" sz="2200" baseline="0" dirty="0" err="1">
                <a:solidFill>
                  <a:schemeClr val="bg1"/>
                </a:solidFill>
                <a:latin typeface="Times New Roman" pitchFamily="18" charset="0"/>
                <a:cs typeface="Times New Roman" pitchFamily="18" charset="0"/>
              </a:rPr>
              <a:t>анықтайтын</a:t>
            </a:r>
            <a:r>
              <a:rPr lang="ru-RU" sz="2200" baseline="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модификаторлар</a:t>
            </a:r>
            <a:r>
              <a:rPr lang="ru-RU" sz="2200" dirty="0">
                <a:solidFill>
                  <a:schemeClr val="bg1"/>
                </a:solidFill>
                <a:latin typeface="Times New Roman" pitchFamily="18" charset="0"/>
                <a:cs typeface="Times New Roman" pitchFamily="18" charset="0"/>
              </a:rPr>
              <a:t>.</a:t>
            </a:r>
            <a:endParaRPr lang="ru-RU" sz="2200" dirty="0">
              <a:solidFill>
                <a:schemeClr val="bg1"/>
              </a:solidFill>
            </a:endParaRPr>
          </a:p>
        </p:txBody>
      </p:sp>
      <p:sp>
        <p:nvSpPr>
          <p:cNvPr id="9" name="Прямоугольник 8">
            <a:extLst>
              <a:ext uri="{FF2B5EF4-FFF2-40B4-BE49-F238E27FC236}">
                <a16:creationId xmlns:a16="http://schemas.microsoft.com/office/drawing/2014/main" id="{F73D14EF-E20A-414F-8FD8-A7BC7C9A3E15}"/>
              </a:ext>
            </a:extLst>
          </p:cNvPr>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Tree>
    <p:extLst>
      <p:ext uri="{BB962C8B-B14F-4D97-AF65-F5344CB8AC3E}">
        <p14:creationId xmlns:p14="http://schemas.microsoft.com/office/powerpoint/2010/main" val="3614073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1" y="2184177"/>
            <a:ext cx="6583287" cy="2462213"/>
          </a:xfrm>
          <a:prstGeom prst="rect">
            <a:avLst/>
          </a:prstGeom>
          <a:solidFill>
            <a:schemeClr val="bg1"/>
          </a:solidFill>
          <a:ln w="15875">
            <a:solidFill>
              <a:schemeClr val="accent1"/>
            </a:solidFill>
          </a:ln>
        </p:spPr>
        <p:txBody>
          <a:bodyPr wrap="square">
            <a:spAutoFit/>
          </a:bodyPr>
          <a:lstStyle/>
          <a:p>
            <a:r>
              <a:rPr lang="en-US" sz="2200" b="1" i="0" dirty="0">
                <a:solidFill>
                  <a:srgbClr val="0101FD"/>
                </a:solidFill>
                <a:effectLst/>
                <a:latin typeface="Times New Roman" pitchFamily="18" charset="0"/>
                <a:cs typeface="Times New Roman" pitchFamily="18" charset="0"/>
              </a:rPr>
              <a:t>public</a:t>
            </a:r>
            <a:r>
              <a:rPr lang="en-US" sz="2200" b="1" i="0" dirty="0">
                <a:solidFill>
                  <a:srgbClr val="222222"/>
                </a:solidFill>
                <a:effectLst/>
                <a:latin typeface="Times New Roman" pitchFamily="18" charset="0"/>
                <a:cs typeface="Times New Roman" pitchFamily="18" charset="0"/>
              </a:rPr>
              <a:t> </a:t>
            </a:r>
            <a:r>
              <a:rPr lang="en-US" sz="2200" b="1" i="0" dirty="0">
                <a:solidFill>
                  <a:srgbClr val="0101FD"/>
                </a:solidFill>
                <a:effectLst/>
                <a:latin typeface="Times New Roman" pitchFamily="18" charset="0"/>
                <a:cs typeface="Times New Roman" pitchFamily="18" charset="0"/>
              </a:rPr>
              <a:t>class</a:t>
            </a:r>
            <a:r>
              <a:rPr lang="en-US" sz="2200" b="1" i="0" dirty="0">
                <a:solidFill>
                  <a:srgbClr val="222222"/>
                </a:solidFill>
                <a:effectLst/>
                <a:latin typeface="Times New Roman" pitchFamily="18" charset="0"/>
                <a:cs typeface="Times New Roman" pitchFamily="18" charset="0"/>
              </a:rPr>
              <a:t> </a:t>
            </a:r>
            <a:r>
              <a:rPr lang="en-US" sz="2200" b="1" i="0" dirty="0" err="1">
                <a:solidFill>
                  <a:srgbClr val="007D9A"/>
                </a:solidFill>
                <a:effectLst/>
                <a:latin typeface="Times New Roman" pitchFamily="18" charset="0"/>
                <a:cs typeface="Times New Roman" pitchFamily="18" charset="0"/>
              </a:rPr>
              <a:t>MyBaseC</a:t>
            </a:r>
            <a:r>
              <a:rPr lang="en-US" sz="2200" b="1" i="0" dirty="0">
                <a:solidFill>
                  <a:srgbClr val="222222"/>
                </a:solidFill>
                <a:effectLst/>
                <a:latin typeface="Times New Roman" pitchFamily="18" charset="0"/>
                <a:cs typeface="Times New Roman" pitchFamily="18" charset="0"/>
              </a:rPr>
              <a:t> </a:t>
            </a:r>
            <a:endParaRPr lang="kk-KZ" sz="2200" b="1" i="0" dirty="0">
              <a:solidFill>
                <a:srgbClr val="222222"/>
              </a:solidFill>
              <a:effectLst/>
              <a:latin typeface="Times New Roman" pitchFamily="18" charset="0"/>
              <a:cs typeface="Times New Roman" pitchFamily="18" charset="0"/>
            </a:endParaRPr>
          </a:p>
          <a:p>
            <a:r>
              <a:rPr lang="en-US" sz="2200" b="1" i="0" dirty="0">
                <a:solidFill>
                  <a:srgbClr val="222222"/>
                </a:solidFill>
                <a:effectLst/>
                <a:latin typeface="Times New Roman" pitchFamily="18" charset="0"/>
                <a:cs typeface="Times New Roman" pitchFamily="18" charset="0"/>
              </a:rPr>
              <a:t>{ </a:t>
            </a:r>
            <a:endParaRPr lang="kk-KZ" sz="2200" b="1" i="0" dirty="0">
              <a:solidFill>
                <a:srgbClr val="222222"/>
              </a:solidFill>
              <a:effectLst/>
              <a:latin typeface="Times New Roman" pitchFamily="18" charset="0"/>
              <a:cs typeface="Times New Roman" pitchFamily="18" charset="0"/>
            </a:endParaRPr>
          </a:p>
          <a:p>
            <a:r>
              <a:rPr lang="kk-KZ" sz="2200" b="1" i="0" dirty="0">
                <a:solidFill>
                  <a:srgbClr val="0101FD"/>
                </a:solidFill>
                <a:effectLst/>
                <a:latin typeface="Times New Roman" pitchFamily="18" charset="0"/>
                <a:cs typeface="Times New Roman" pitchFamily="18" charset="0"/>
              </a:rPr>
              <a:t>   </a:t>
            </a:r>
            <a:r>
              <a:rPr lang="en-US" sz="2200" b="1" i="0" dirty="0">
                <a:solidFill>
                  <a:srgbClr val="0101FD"/>
                </a:solidFill>
                <a:effectLst/>
                <a:latin typeface="Times New Roman" pitchFamily="18" charset="0"/>
                <a:cs typeface="Times New Roman" pitchFamily="18" charset="0"/>
              </a:rPr>
              <a:t>public</a:t>
            </a:r>
            <a:r>
              <a:rPr lang="en-US" sz="2200" b="1" i="0" dirty="0">
                <a:solidFill>
                  <a:srgbClr val="222222"/>
                </a:solidFill>
                <a:effectLst/>
                <a:latin typeface="Times New Roman" pitchFamily="18" charset="0"/>
                <a:cs typeface="Times New Roman" pitchFamily="18" charset="0"/>
              </a:rPr>
              <a:t> </a:t>
            </a:r>
            <a:r>
              <a:rPr lang="en-US" sz="2200" b="1" i="0" dirty="0" err="1">
                <a:solidFill>
                  <a:srgbClr val="0101FD"/>
                </a:solidFill>
                <a:effectLst/>
                <a:latin typeface="Times New Roman" pitchFamily="18" charset="0"/>
                <a:cs typeface="Times New Roman" pitchFamily="18" charset="0"/>
              </a:rPr>
              <a:t>struct</a:t>
            </a:r>
            <a:r>
              <a:rPr lang="en-US" sz="2200" b="1" i="0" dirty="0">
                <a:solidFill>
                  <a:srgbClr val="222222"/>
                </a:solidFill>
                <a:effectLst/>
                <a:latin typeface="Times New Roman" pitchFamily="18" charset="0"/>
                <a:cs typeface="Times New Roman" pitchFamily="18" charset="0"/>
              </a:rPr>
              <a:t> </a:t>
            </a:r>
            <a:r>
              <a:rPr lang="en-US" sz="2200" b="1" i="0" dirty="0" err="1">
                <a:solidFill>
                  <a:srgbClr val="222222"/>
                </a:solidFill>
                <a:effectLst/>
                <a:latin typeface="Times New Roman" pitchFamily="18" charset="0"/>
                <a:cs typeface="Times New Roman" pitchFamily="18" charset="0"/>
              </a:rPr>
              <a:t>MyStruct</a:t>
            </a:r>
            <a:r>
              <a:rPr lang="en-US" sz="2200" b="1" i="0" dirty="0">
                <a:solidFill>
                  <a:srgbClr val="222222"/>
                </a:solidFill>
                <a:effectLst/>
                <a:latin typeface="Times New Roman" pitchFamily="18" charset="0"/>
                <a:cs typeface="Times New Roman" pitchFamily="18" charset="0"/>
              </a:rPr>
              <a:t> </a:t>
            </a:r>
            <a:endParaRPr lang="kk-KZ" sz="2200" b="1" i="0" dirty="0">
              <a:solidFill>
                <a:srgbClr val="222222"/>
              </a:solidFill>
              <a:effectLst/>
              <a:latin typeface="Times New Roman" pitchFamily="18" charset="0"/>
              <a:cs typeface="Times New Roman" pitchFamily="18" charset="0"/>
            </a:endParaRPr>
          </a:p>
          <a:p>
            <a:r>
              <a:rPr lang="kk-KZ" sz="2200" b="1" i="0" dirty="0">
                <a:solidFill>
                  <a:srgbClr val="222222"/>
                </a:solidFill>
                <a:effectLst/>
                <a:latin typeface="Times New Roman" pitchFamily="18" charset="0"/>
                <a:cs typeface="Times New Roman" pitchFamily="18" charset="0"/>
              </a:rPr>
              <a:t>   </a:t>
            </a:r>
            <a:r>
              <a:rPr lang="en-US" sz="2200" b="1" i="0" dirty="0">
                <a:solidFill>
                  <a:srgbClr val="222222"/>
                </a:solidFill>
                <a:effectLst/>
                <a:latin typeface="Times New Roman" pitchFamily="18" charset="0"/>
                <a:cs typeface="Times New Roman" pitchFamily="18" charset="0"/>
              </a:rPr>
              <a:t>{ </a:t>
            </a:r>
            <a:endParaRPr lang="kk-KZ" sz="2200" b="1" i="0" dirty="0">
              <a:solidFill>
                <a:srgbClr val="222222"/>
              </a:solidFill>
              <a:effectLst/>
              <a:latin typeface="Times New Roman" pitchFamily="18" charset="0"/>
              <a:cs typeface="Times New Roman" pitchFamily="18" charset="0"/>
            </a:endParaRPr>
          </a:p>
          <a:p>
            <a:r>
              <a:rPr lang="kk-KZ" sz="2200" b="1" i="0" dirty="0">
                <a:solidFill>
                  <a:srgbClr val="0101FD"/>
                </a:solidFill>
                <a:effectLst/>
                <a:latin typeface="Times New Roman" pitchFamily="18" charset="0"/>
                <a:cs typeface="Times New Roman" pitchFamily="18" charset="0"/>
              </a:rPr>
              <a:t>      </a:t>
            </a:r>
            <a:r>
              <a:rPr lang="en-US" sz="2200" b="1" i="0" dirty="0">
                <a:solidFill>
                  <a:srgbClr val="0101FD"/>
                </a:solidFill>
                <a:effectLst/>
                <a:latin typeface="Times New Roman" pitchFamily="18" charset="0"/>
                <a:cs typeface="Times New Roman" pitchFamily="18" charset="0"/>
              </a:rPr>
              <a:t>public</a:t>
            </a:r>
            <a:r>
              <a:rPr lang="en-US" sz="2200" b="1" i="0" dirty="0">
                <a:solidFill>
                  <a:srgbClr val="222222"/>
                </a:solidFill>
                <a:effectLst/>
                <a:latin typeface="Times New Roman" pitchFamily="18" charset="0"/>
                <a:cs typeface="Times New Roman" pitchFamily="18" charset="0"/>
              </a:rPr>
              <a:t> </a:t>
            </a:r>
            <a:r>
              <a:rPr lang="en-US" sz="2200" b="1" i="0" u="sng" dirty="0">
                <a:solidFill>
                  <a:srgbClr val="0101FD"/>
                </a:solidFill>
                <a:effectLst/>
                <a:latin typeface="Times New Roman" pitchFamily="18" charset="0"/>
                <a:cs typeface="Times New Roman" pitchFamily="18" charset="0"/>
              </a:rPr>
              <a:t>static</a:t>
            </a:r>
            <a:r>
              <a:rPr lang="en-US" sz="2200" b="1" i="0" dirty="0">
                <a:solidFill>
                  <a:srgbClr val="222222"/>
                </a:solidFill>
                <a:effectLst/>
                <a:latin typeface="Times New Roman" pitchFamily="18" charset="0"/>
                <a:cs typeface="Times New Roman" pitchFamily="18" charset="0"/>
              </a:rPr>
              <a:t> </a:t>
            </a:r>
            <a:r>
              <a:rPr lang="en-US" sz="2200" b="1" i="0" dirty="0" err="1">
                <a:solidFill>
                  <a:srgbClr val="0101FD"/>
                </a:solidFill>
                <a:effectLst/>
                <a:latin typeface="Times New Roman" pitchFamily="18" charset="0"/>
                <a:cs typeface="Times New Roman" pitchFamily="18" charset="0"/>
              </a:rPr>
              <a:t>int</a:t>
            </a:r>
            <a:r>
              <a:rPr lang="en-US" sz="2200" b="1" i="0" dirty="0">
                <a:solidFill>
                  <a:srgbClr val="222222"/>
                </a:solidFill>
                <a:effectLst/>
                <a:latin typeface="Times New Roman" pitchFamily="18" charset="0"/>
                <a:cs typeface="Times New Roman" pitchFamily="18" charset="0"/>
              </a:rPr>
              <a:t> x = 100; </a:t>
            </a:r>
            <a:endParaRPr lang="kk-KZ" sz="2200" b="1" i="0" dirty="0">
              <a:solidFill>
                <a:srgbClr val="222222"/>
              </a:solidFill>
              <a:effectLst/>
              <a:latin typeface="Times New Roman" pitchFamily="18" charset="0"/>
              <a:cs typeface="Times New Roman" pitchFamily="18" charset="0"/>
            </a:endParaRPr>
          </a:p>
          <a:p>
            <a:r>
              <a:rPr lang="kk-KZ" sz="2200" b="1" dirty="0">
                <a:solidFill>
                  <a:srgbClr val="222222"/>
                </a:solidFill>
                <a:latin typeface="Times New Roman" pitchFamily="18" charset="0"/>
                <a:cs typeface="Times New Roman" pitchFamily="18" charset="0"/>
              </a:rPr>
              <a:t>    </a:t>
            </a:r>
            <a:r>
              <a:rPr lang="en-US" sz="2200" b="1" i="0" dirty="0">
                <a:solidFill>
                  <a:srgbClr val="222222"/>
                </a:solidFill>
                <a:effectLst/>
                <a:latin typeface="Times New Roman" pitchFamily="18" charset="0"/>
                <a:cs typeface="Times New Roman" pitchFamily="18" charset="0"/>
              </a:rPr>
              <a:t>} </a:t>
            </a:r>
            <a:endParaRPr lang="kk-KZ" sz="2200" b="1" i="0" dirty="0">
              <a:solidFill>
                <a:srgbClr val="222222"/>
              </a:solidFill>
              <a:effectLst/>
              <a:latin typeface="Times New Roman" pitchFamily="18" charset="0"/>
              <a:cs typeface="Times New Roman" pitchFamily="18" charset="0"/>
            </a:endParaRPr>
          </a:p>
          <a:p>
            <a:r>
              <a:rPr lang="en-US" sz="2200" b="1" i="0" dirty="0">
                <a:solidFill>
                  <a:srgbClr val="222222"/>
                </a:solidFill>
                <a:effectLst/>
                <a:latin typeface="Times New Roman" pitchFamily="18" charset="0"/>
                <a:cs typeface="Times New Roman" pitchFamily="18" charset="0"/>
              </a:rPr>
              <a:t>}</a:t>
            </a:r>
            <a:endParaRPr lang="ru-RU" sz="2200" b="1" dirty="0">
              <a:latin typeface="Times New Roman" pitchFamily="18" charset="0"/>
              <a:cs typeface="Times New Roman" pitchFamily="18" charset="0"/>
            </a:endParaRPr>
          </a:p>
        </p:txBody>
      </p:sp>
      <p:sp>
        <p:nvSpPr>
          <p:cNvPr id="5" name="Прямоугольник 4"/>
          <p:cNvSpPr/>
          <p:nvPr/>
        </p:nvSpPr>
        <p:spPr>
          <a:xfrm>
            <a:off x="899591" y="1080017"/>
            <a:ext cx="7776864" cy="1107996"/>
          </a:xfrm>
          <a:prstGeom prst="rect">
            <a:avLst/>
          </a:prstGeom>
        </p:spPr>
        <p:txBody>
          <a:bodyPr wrap="square">
            <a:spAutoFit/>
          </a:bodyPr>
          <a:lstStyle/>
          <a:p>
            <a:r>
              <a:rPr lang="en-US" sz="2200" b="1" i="0" dirty="0">
                <a:solidFill>
                  <a:srgbClr val="FFC000"/>
                </a:solidFill>
                <a:effectLst/>
                <a:latin typeface="Times New Roman" pitchFamily="18" charset="0"/>
                <a:cs typeface="Times New Roman" pitchFamily="18" charset="0"/>
              </a:rPr>
              <a:t>static</a:t>
            </a:r>
            <a:r>
              <a:rPr lang="en-US" sz="2200" b="0" i="0" dirty="0">
                <a:solidFill>
                  <a:schemeClr val="bg1"/>
                </a:solidFill>
                <a:effectLst/>
                <a:latin typeface="Times New Roman" pitchFamily="18" charset="0"/>
                <a:cs typeface="Times New Roman" pitchFamily="18" charset="0"/>
              </a:rPr>
              <a:t> </a:t>
            </a:r>
            <a:r>
              <a:rPr lang="kk-KZ" sz="2200" b="0" i="0" dirty="0">
                <a:solidFill>
                  <a:schemeClr val="bg1"/>
                </a:solidFill>
                <a:effectLst/>
                <a:latin typeface="Times New Roman" pitchFamily="18" charset="0"/>
                <a:cs typeface="Times New Roman" pitchFamily="18" charset="0"/>
              </a:rPr>
              <a:t>модификаторымен жарияланған класс </a:t>
            </a:r>
            <a:r>
              <a:rPr lang="ru-RU" sz="2200" dirty="0" err="1">
                <a:solidFill>
                  <a:schemeClr val="bg1"/>
                </a:solidFill>
                <a:latin typeface="Times New Roman" pitchFamily="18" charset="0"/>
                <a:cs typeface="Times New Roman" pitchFamily="18" charset="0"/>
              </a:rPr>
              <a:t>мүшесіне</a:t>
            </a:r>
            <a:r>
              <a:rPr lang="ru-RU" sz="2200" dirty="0">
                <a:solidFill>
                  <a:schemeClr val="bg1"/>
                </a:solidFill>
                <a:latin typeface="Times New Roman" pitchFamily="18" charset="0"/>
                <a:cs typeface="Times New Roman" pitchFamily="18" charset="0"/>
              </a:rPr>
              <a:t>  класс экземпляры </a:t>
            </a:r>
            <a:r>
              <a:rPr lang="ru-RU" sz="2200" dirty="0" err="1">
                <a:solidFill>
                  <a:schemeClr val="bg1"/>
                </a:solidFill>
                <a:latin typeface="Times New Roman" pitchFamily="18" charset="0"/>
                <a:cs typeface="Times New Roman" pitchFamily="18" charset="0"/>
              </a:rPr>
              <a:t>арқылы</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сілтеме</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жасауға</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болмайды</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Мысалы</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келесі</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классты</a:t>
            </a:r>
            <a:r>
              <a:rPr lang="ru-RU" sz="2200" dirty="0">
                <a:solidFill>
                  <a:schemeClr val="bg1"/>
                </a:solidFill>
                <a:latin typeface="Times New Roman" pitchFamily="18" charset="0"/>
                <a:cs typeface="Times New Roman" pitchFamily="18" charset="0"/>
              </a:rPr>
              <a:t> </a:t>
            </a:r>
            <a:r>
              <a:rPr lang="ru-RU" sz="2200" dirty="0" err="1">
                <a:solidFill>
                  <a:schemeClr val="bg1"/>
                </a:solidFill>
                <a:latin typeface="Times New Roman" pitchFamily="18" charset="0"/>
                <a:cs typeface="Times New Roman" pitchFamily="18" charset="0"/>
              </a:rPr>
              <a:t>қарастырыңыз</a:t>
            </a:r>
            <a:r>
              <a:rPr lang="ru-RU" sz="2200" dirty="0">
                <a:solidFill>
                  <a:schemeClr val="bg1"/>
                </a:solidFill>
                <a:latin typeface="Times New Roman" pitchFamily="18" charset="0"/>
                <a:cs typeface="Times New Roman" pitchFamily="18" charset="0"/>
              </a:rPr>
              <a:t>.</a:t>
            </a:r>
          </a:p>
        </p:txBody>
      </p:sp>
      <p:sp>
        <p:nvSpPr>
          <p:cNvPr id="6" name="Rectangle 1"/>
          <p:cNvSpPr>
            <a:spLocks noChangeArrowheads="1"/>
          </p:cNvSpPr>
          <p:nvPr/>
        </p:nvSpPr>
        <p:spPr bwMode="auto">
          <a:xfrm>
            <a:off x="444351" y="4797152"/>
            <a:ext cx="8232104" cy="769441"/>
          </a:xfrm>
          <a:prstGeom prst="rect">
            <a:avLst/>
          </a:prstGeom>
          <a:noFill/>
          <a:ln>
            <a:noFill/>
          </a:ln>
          <a:effectLst/>
          <a:extLst/>
        </p:spPr>
        <p:txBody>
          <a:bodyPr vert="horz" wrap="square" lIns="91440" tIns="45720" rIns="91440" bIns="45720" numCol="1" anchor="ctr" anchorCtr="0" compatLnSpc="1">
            <a:prstTxWarp prst="textNoShape">
              <a:avLst/>
            </a:prstTxWarp>
            <a:spAutoFit/>
          </a:bodyPr>
          <a:lstStyle/>
          <a:p>
            <a:pPr lvl="0" indent="457200" fontAlgn="base">
              <a:spcBef>
                <a:spcPct val="0"/>
              </a:spcBef>
              <a:spcAft>
                <a:spcPct val="0"/>
              </a:spcAft>
            </a:pPr>
            <a:r>
              <a:rPr kumimoji="0" lang="ru-RU" sz="2200" b="1" i="0" u="none" strike="noStrike" cap="none" normalizeH="0" baseline="0" dirty="0">
                <a:ln>
                  <a:noFill/>
                </a:ln>
                <a:solidFill>
                  <a:schemeClr val="bg1"/>
                </a:solidFill>
                <a:effectLst/>
                <a:latin typeface="Times New Roman" pitchFamily="18" charset="0"/>
                <a:cs typeface="Times New Roman" pitchFamily="18" charset="0"/>
              </a:rPr>
              <a:t>x </a:t>
            </a:r>
            <a:r>
              <a:rPr kumimoji="0" lang="ru-RU" sz="2200" i="0" u="none" strike="noStrike" cap="none" normalizeH="0" baseline="0" dirty="0" err="1">
                <a:ln>
                  <a:noFill/>
                </a:ln>
                <a:solidFill>
                  <a:schemeClr val="bg1"/>
                </a:solidFill>
                <a:effectLst/>
                <a:latin typeface="Times New Roman" pitchFamily="18" charset="0"/>
                <a:cs typeface="Times New Roman" pitchFamily="18" charset="0"/>
              </a:rPr>
              <a:t>статикалық</a:t>
            </a:r>
            <a:r>
              <a:rPr kumimoji="0" lang="ru-RU" sz="2200" i="0" u="none" strike="noStrike" cap="none" normalizeH="0" baseline="0" dirty="0">
                <a:ln>
                  <a:noFill/>
                </a:ln>
                <a:solidFill>
                  <a:schemeClr val="bg1"/>
                </a:solidFill>
                <a:effectLst/>
                <a:latin typeface="Times New Roman" pitchFamily="18" charset="0"/>
                <a:cs typeface="Times New Roman" pitchFamily="18" charset="0"/>
              </a:rPr>
              <a:t> класс </a:t>
            </a:r>
            <a:r>
              <a:rPr kumimoji="0" lang="ru-RU" sz="2200" i="0" u="none" strike="noStrike" cap="none" normalizeH="0" baseline="0" dirty="0" err="1">
                <a:ln>
                  <a:noFill/>
                </a:ln>
                <a:solidFill>
                  <a:schemeClr val="bg1"/>
                </a:solidFill>
                <a:effectLst/>
                <a:latin typeface="Times New Roman" pitchFamily="18" charset="0"/>
                <a:cs typeface="Times New Roman" pitchFamily="18" charset="0"/>
              </a:rPr>
              <a:t>мүшесіне</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ru-RU" sz="2200" i="0" u="none" strike="noStrike" cap="none" normalizeH="0" dirty="0" err="1">
                <a:ln>
                  <a:noFill/>
                </a:ln>
                <a:solidFill>
                  <a:schemeClr val="bg1"/>
                </a:solidFill>
                <a:effectLst/>
                <a:latin typeface="Times New Roman" pitchFamily="18" charset="0"/>
                <a:cs typeface="Times New Roman" pitchFamily="18" charset="0"/>
              </a:rPr>
              <a:t>қол</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ru-RU" sz="2200" i="0" u="none" strike="noStrike" cap="none" normalizeH="0" dirty="0" err="1">
                <a:ln>
                  <a:noFill/>
                </a:ln>
                <a:solidFill>
                  <a:schemeClr val="bg1"/>
                </a:solidFill>
                <a:effectLst/>
                <a:latin typeface="Times New Roman" pitchFamily="18" charset="0"/>
                <a:cs typeface="Times New Roman" pitchFamily="18" charset="0"/>
              </a:rPr>
              <a:t>жеткізу</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ru-RU" sz="2200" i="0" u="none" strike="noStrike" cap="none" normalizeH="0" dirty="0" err="1">
                <a:ln>
                  <a:noFill/>
                </a:ln>
                <a:solidFill>
                  <a:schemeClr val="bg1"/>
                </a:solidFill>
                <a:effectLst/>
                <a:latin typeface="Times New Roman" pitchFamily="18" charset="0"/>
                <a:cs typeface="Times New Roman" pitchFamily="18" charset="0"/>
              </a:rPr>
              <a:t>үшін</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ru-RU" sz="2200" i="0" u="none" strike="noStrike" cap="none" normalizeH="0" dirty="0" err="1">
                <a:ln>
                  <a:noFill/>
                </a:ln>
                <a:solidFill>
                  <a:schemeClr val="bg1"/>
                </a:solidFill>
                <a:effectLst/>
                <a:latin typeface="Times New Roman" pitchFamily="18" charset="0"/>
                <a:cs typeface="Times New Roman" pitchFamily="18" charset="0"/>
              </a:rPr>
              <a:t>оның</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ru-RU" sz="2200" i="0" u="none" strike="noStrike" cap="none" normalizeH="0" dirty="0" err="1">
                <a:ln>
                  <a:noFill/>
                </a:ln>
                <a:solidFill>
                  <a:schemeClr val="bg1"/>
                </a:solidFill>
                <a:effectLst/>
                <a:latin typeface="Times New Roman" pitchFamily="18" charset="0"/>
                <a:cs typeface="Times New Roman" pitchFamily="18" charset="0"/>
              </a:rPr>
              <a:t>толық</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ru-RU" sz="2200" i="0" u="none" strike="noStrike" cap="none" normalizeH="0" dirty="0" err="1">
                <a:ln>
                  <a:noFill/>
                </a:ln>
                <a:solidFill>
                  <a:schemeClr val="bg1"/>
                </a:solidFill>
                <a:effectLst/>
                <a:latin typeface="Times New Roman" pitchFamily="18" charset="0"/>
                <a:cs typeface="Times New Roman" pitchFamily="18" charset="0"/>
              </a:rPr>
              <a:t>атауын</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ru-RU" sz="2200" i="0" u="none" strike="noStrike" cap="none" normalizeH="0" dirty="0" err="1">
                <a:ln>
                  <a:noFill/>
                </a:ln>
                <a:solidFill>
                  <a:schemeClr val="bg1"/>
                </a:solidFill>
                <a:effectLst/>
                <a:latin typeface="Times New Roman" pitchFamily="18" charset="0"/>
                <a:cs typeface="Times New Roman" pitchFamily="18" charset="0"/>
              </a:rPr>
              <a:t>жазу</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ru-RU" sz="2200" i="0" u="none" strike="noStrike" cap="none" normalizeH="0" dirty="0" err="1">
                <a:ln>
                  <a:noFill/>
                </a:ln>
                <a:solidFill>
                  <a:schemeClr val="bg1"/>
                </a:solidFill>
                <a:effectLst/>
                <a:latin typeface="Times New Roman" pitchFamily="18" charset="0"/>
                <a:cs typeface="Times New Roman" pitchFamily="18" charset="0"/>
              </a:rPr>
              <a:t>керек</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en-US" sz="2200" i="0" u="none" strike="noStrike" cap="none" normalizeH="0" dirty="0">
                <a:ln>
                  <a:noFill/>
                </a:ln>
                <a:solidFill>
                  <a:schemeClr val="bg1"/>
                </a:solidFill>
                <a:effectLst/>
                <a:latin typeface="Times New Roman" pitchFamily="18" charset="0"/>
                <a:cs typeface="Times New Roman" pitchFamily="18" charset="0"/>
              </a:rPr>
              <a:t>(</a:t>
            </a:r>
            <a:r>
              <a:rPr kumimoji="0" lang="ru-RU" sz="2200" i="0" u="none" strike="noStrike" cap="none" normalizeH="0" dirty="0" err="1">
                <a:ln>
                  <a:noFill/>
                </a:ln>
                <a:solidFill>
                  <a:schemeClr val="bg1"/>
                </a:solidFill>
                <a:effectLst/>
                <a:latin typeface="Times New Roman" pitchFamily="18" charset="0"/>
                <a:cs typeface="Times New Roman" pitchFamily="18" charset="0"/>
              </a:rPr>
              <a:t>атаулар</a:t>
            </a:r>
            <a:r>
              <a:rPr kumimoji="0" lang="ru-RU" sz="2200" i="0" u="none" strike="noStrike" cap="none" normalizeH="0" dirty="0">
                <a:ln>
                  <a:noFill/>
                </a:ln>
                <a:solidFill>
                  <a:schemeClr val="bg1"/>
                </a:solidFill>
                <a:effectLst/>
                <a:latin typeface="Times New Roman" pitchFamily="18" charset="0"/>
                <a:cs typeface="Times New Roman" pitchFamily="18" charset="0"/>
              </a:rPr>
              <a:t> </a:t>
            </a:r>
            <a:r>
              <a:rPr kumimoji="0" lang="ru-RU" sz="2200" i="0" u="none" strike="noStrike" cap="none" normalizeH="0" dirty="0" err="1">
                <a:ln>
                  <a:noFill/>
                </a:ln>
                <a:solidFill>
                  <a:schemeClr val="bg1"/>
                </a:solidFill>
                <a:effectLst/>
                <a:latin typeface="Times New Roman" pitchFamily="18" charset="0"/>
                <a:cs typeface="Times New Roman" pitchFamily="18" charset="0"/>
              </a:rPr>
              <a:t>ке</a:t>
            </a:r>
            <a:r>
              <a:rPr kumimoji="0" lang="kk-KZ" sz="2200" i="0" u="none" strike="noStrike" cap="none" normalizeH="0" dirty="0">
                <a:ln>
                  <a:noFill/>
                </a:ln>
                <a:solidFill>
                  <a:schemeClr val="bg1"/>
                </a:solidFill>
                <a:effectLst/>
                <a:latin typeface="Times New Roman" pitchFamily="18" charset="0"/>
                <a:cs typeface="Times New Roman" pitchFamily="18" charset="0"/>
              </a:rPr>
              <a:t>ңістігі</a:t>
            </a:r>
            <a:r>
              <a:rPr kumimoji="0" lang="en-US" sz="2200" i="0" u="none" strike="noStrike" cap="none" normalizeH="0" dirty="0">
                <a:ln>
                  <a:noFill/>
                </a:ln>
                <a:solidFill>
                  <a:schemeClr val="bg1"/>
                </a:solidFill>
                <a:effectLst/>
                <a:latin typeface="Times New Roman" pitchFamily="18" charset="0"/>
                <a:cs typeface="Times New Roman" pitchFamily="18" charset="0"/>
              </a:rPr>
              <a:t>)</a:t>
            </a:r>
            <a:r>
              <a:rPr lang="ru-RU" sz="2200" dirty="0">
                <a:solidFill>
                  <a:schemeClr val="bg1"/>
                </a:solidFill>
                <a:latin typeface="Times New Roman" pitchFamily="18" charset="0"/>
                <a:cs typeface="Times New Roman" pitchFamily="18" charset="0"/>
              </a:rPr>
              <a:t> - </a:t>
            </a:r>
            <a:r>
              <a:rPr kumimoji="0" lang="ru-RU" sz="2200" b="1" i="0" u="none" strike="noStrike" cap="none" normalizeH="0" baseline="0" dirty="0" err="1">
                <a:ln>
                  <a:noFill/>
                </a:ln>
                <a:solidFill>
                  <a:schemeClr val="bg1"/>
                </a:solidFill>
                <a:effectLst/>
                <a:latin typeface="Times New Roman" pitchFamily="18" charset="0"/>
                <a:cs typeface="Times New Roman" pitchFamily="18" charset="0"/>
              </a:rPr>
              <a:t>MyBaseC.MyStruct.x</a:t>
            </a:r>
            <a:r>
              <a:rPr kumimoji="0" lang="ru-RU" sz="2200" b="1" i="0" u="none" strike="noStrike" cap="none" normalizeH="0" baseline="0" dirty="0">
                <a:ln>
                  <a:noFill/>
                </a:ln>
                <a:solidFill>
                  <a:schemeClr val="bg1"/>
                </a:solidFill>
                <a:effectLst/>
                <a:latin typeface="Times New Roman" pitchFamily="18" charset="0"/>
                <a:cs typeface="Times New Roman" pitchFamily="18" charset="0"/>
              </a:rPr>
              <a:t> </a:t>
            </a:r>
            <a:r>
              <a:rPr kumimoji="0" lang="ru-RU" sz="2200" b="0" i="0" u="none" strike="noStrike" cap="none" normalizeH="0" baseline="0" dirty="0">
                <a:ln>
                  <a:noFill/>
                </a:ln>
                <a:solidFill>
                  <a:schemeClr val="bg1"/>
                </a:solidFill>
                <a:effectLst/>
                <a:latin typeface="Times New Roman" pitchFamily="18" charset="0"/>
                <a:cs typeface="Times New Roman" pitchFamily="18" charset="0"/>
              </a:rPr>
              <a:t> </a:t>
            </a:r>
          </a:p>
        </p:txBody>
      </p:sp>
      <p:sp>
        <p:nvSpPr>
          <p:cNvPr id="7" name="Прямоугольник 6"/>
          <p:cNvSpPr/>
          <p:nvPr/>
        </p:nvSpPr>
        <p:spPr>
          <a:xfrm>
            <a:off x="525240" y="5605209"/>
            <a:ext cx="7013961" cy="400110"/>
          </a:xfrm>
          <a:prstGeom prst="rect">
            <a:avLst/>
          </a:prstGeom>
          <a:solidFill>
            <a:srgbClr val="F9F9F9"/>
          </a:solidFill>
          <a:ln w="15875">
            <a:noFill/>
          </a:ln>
        </p:spPr>
        <p:txBody>
          <a:bodyPr wrap="square">
            <a:spAutoFit/>
          </a:bodyPr>
          <a:lstStyle/>
          <a:p>
            <a:r>
              <a:rPr lang="en-US" sz="2000" dirty="0" err="1">
                <a:latin typeface="Times New Roman" pitchFamily="18" charset="0"/>
                <a:cs typeface="Times New Roman" pitchFamily="18" charset="0"/>
              </a:rPr>
              <a:t>Console.WriteLine</a:t>
            </a:r>
            <a:r>
              <a:rPr lang="en-US" sz="2000" dirty="0">
                <a:latin typeface="Times New Roman" pitchFamily="18" charset="0"/>
                <a:cs typeface="Times New Roman" pitchFamily="18" charset="0"/>
              </a:rPr>
              <a:t>(</a:t>
            </a:r>
            <a:r>
              <a:rPr lang="en-US" sz="2000" dirty="0" err="1">
                <a:latin typeface="Times New Roman" pitchFamily="18" charset="0"/>
                <a:cs typeface="Times New Roman" pitchFamily="18" charset="0"/>
              </a:rPr>
              <a:t>MyBaseC.MyStruct.x</a:t>
            </a:r>
            <a:r>
              <a:rPr lang="en-US" sz="2000" dirty="0">
                <a:latin typeface="Times New Roman" pitchFamily="18" charset="0"/>
                <a:cs typeface="Times New Roman" pitchFamily="18" charset="0"/>
              </a:rPr>
              <a:t>);</a:t>
            </a:r>
            <a:r>
              <a:rPr lang="en-US" sz="2000" dirty="0">
                <a:solidFill>
                  <a:schemeClr val="bg1"/>
                </a:solidFill>
                <a:latin typeface="Times New Roman" pitchFamily="18" charset="0"/>
                <a:cs typeface="Times New Roman" pitchFamily="18" charset="0"/>
              </a:rPr>
              <a:t> </a:t>
            </a:r>
            <a:endParaRPr lang="ru-RU" sz="2000" dirty="0">
              <a:solidFill>
                <a:schemeClr val="bg1"/>
              </a:solidFill>
              <a:latin typeface="Times New Roman" pitchFamily="18" charset="0"/>
              <a:cs typeface="Times New Roman" pitchFamily="18" charset="0"/>
            </a:endParaRPr>
          </a:p>
        </p:txBody>
      </p:sp>
      <p:sp>
        <p:nvSpPr>
          <p:cNvPr id="9" name="Прямоугольник 8"/>
          <p:cNvSpPr/>
          <p:nvPr/>
        </p:nvSpPr>
        <p:spPr>
          <a:xfrm>
            <a:off x="396320" y="620688"/>
            <a:ext cx="8280920" cy="461665"/>
          </a:xfrm>
          <a:prstGeom prst="rect">
            <a:avLst/>
          </a:prstGeom>
        </p:spPr>
        <p:txBody>
          <a:bodyPr wrap="square">
            <a:spAutoFit/>
          </a:bodyPr>
          <a:lstStyle/>
          <a:p>
            <a:pPr indent="457200"/>
            <a:r>
              <a:rPr lang="ru-RU" sz="2400" b="1" dirty="0" err="1">
                <a:solidFill>
                  <a:srgbClr val="FFC000"/>
                </a:solidFill>
                <a:latin typeface="Times New Roman" pitchFamily="18" charset="0"/>
                <a:cs typeface="Times New Roman" pitchFamily="18" charset="0"/>
              </a:rPr>
              <a:t>Модификаторлар</a:t>
            </a:r>
            <a:endParaRPr lang="ru-RU" sz="2400" b="1" dirty="0">
              <a:solidFill>
                <a:srgbClr val="FFC000"/>
              </a:solidFill>
              <a:latin typeface="Times New Roman" pitchFamily="18" charset="0"/>
              <a:cs typeface="Times New Roman" pitchFamily="18" charset="0"/>
            </a:endParaRPr>
          </a:p>
        </p:txBody>
      </p:sp>
      <p:sp>
        <p:nvSpPr>
          <p:cNvPr id="8" name="Прямоугольник 7">
            <a:extLst>
              <a:ext uri="{FF2B5EF4-FFF2-40B4-BE49-F238E27FC236}">
                <a16:creationId xmlns:a16="http://schemas.microsoft.com/office/drawing/2014/main" id="{3D87366B-BCF5-4BCD-A7D2-A1005B2ACA1E}"/>
              </a:ext>
            </a:extLst>
          </p:cNvPr>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Tree>
    <p:extLst>
      <p:ext uri="{BB962C8B-B14F-4D97-AF65-F5344CB8AC3E}">
        <p14:creationId xmlns:p14="http://schemas.microsoft.com/office/powerpoint/2010/main" val="3632639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6320" y="620688"/>
            <a:ext cx="8280920" cy="461665"/>
          </a:xfrm>
          <a:prstGeom prst="rect">
            <a:avLst/>
          </a:prstGeom>
        </p:spPr>
        <p:txBody>
          <a:bodyPr wrap="square">
            <a:spAutoFit/>
          </a:bodyPr>
          <a:lstStyle/>
          <a:p>
            <a:pPr indent="457200"/>
            <a:r>
              <a:rPr lang="ru-RU" sz="2400" b="1" dirty="0" err="1">
                <a:solidFill>
                  <a:srgbClr val="FFC000"/>
                </a:solidFill>
                <a:latin typeface="Times New Roman" pitchFamily="18" charset="0"/>
                <a:cs typeface="Times New Roman" pitchFamily="18" charset="0"/>
              </a:rPr>
              <a:t>Модификаторлар</a:t>
            </a:r>
            <a:endParaRPr lang="ru-RU" sz="2400" b="1" dirty="0">
              <a:solidFill>
                <a:srgbClr val="FFC000"/>
              </a:solidFill>
              <a:latin typeface="Times New Roman" pitchFamily="18" charset="0"/>
              <a:cs typeface="Times New Roman"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546580881"/>
              </p:ext>
            </p:extLst>
          </p:nvPr>
        </p:nvGraphicFramePr>
        <p:xfrm>
          <a:off x="575164" y="1268760"/>
          <a:ext cx="8137688" cy="4495800"/>
        </p:xfrm>
        <a:graphic>
          <a:graphicData uri="http://schemas.openxmlformats.org/drawingml/2006/table">
            <a:tbl>
              <a:tblPr/>
              <a:tblGrid>
                <a:gridCol w="2556676">
                  <a:extLst>
                    <a:ext uri="{9D8B030D-6E8A-4147-A177-3AD203B41FA5}">
                      <a16:colId xmlns:a16="http://schemas.microsoft.com/office/drawing/2014/main" val="20000"/>
                    </a:ext>
                  </a:extLst>
                </a:gridCol>
                <a:gridCol w="5581012">
                  <a:extLst>
                    <a:ext uri="{9D8B030D-6E8A-4147-A177-3AD203B41FA5}">
                      <a16:colId xmlns:a16="http://schemas.microsoft.com/office/drawing/2014/main" val="20001"/>
                    </a:ext>
                  </a:extLst>
                </a:gridCol>
              </a:tblGrid>
              <a:tr h="0">
                <a:tc>
                  <a:txBody>
                    <a:bodyPr/>
                    <a:lstStyle/>
                    <a:p>
                      <a:pPr algn="ctr" fontAlgn="b"/>
                      <a:r>
                        <a:rPr lang="ru-RU" sz="2200" b="1" dirty="0" err="1">
                          <a:effectLst/>
                          <a:latin typeface="Times New Roman" pitchFamily="18" charset="0"/>
                          <a:cs typeface="Times New Roman" pitchFamily="18" charset="0"/>
                        </a:rPr>
                        <a:t>Модификаторлар</a:t>
                      </a:r>
                      <a:endParaRPr lang="ru-RU" sz="2200" b="1" dirty="0">
                        <a:effectLst/>
                        <a:latin typeface="Times New Roman" pitchFamily="18" charset="0"/>
                        <a:cs typeface="Times New Roman" pitchFamily="18" charset="0"/>
                      </a:endParaRPr>
                    </a:p>
                  </a:txBody>
                  <a:tcPr marL="152400" marR="152400" marT="114300" marB="114300" anchor="b">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tc>
                  <a:txBody>
                    <a:bodyPr/>
                    <a:lstStyle/>
                    <a:p>
                      <a:pPr algn="ctr" fontAlgn="b"/>
                      <a:r>
                        <a:rPr lang="ru-RU" sz="2200" b="1" dirty="0" err="1">
                          <a:effectLst/>
                          <a:latin typeface="Times New Roman" pitchFamily="18" charset="0"/>
                          <a:cs typeface="Times New Roman" pitchFamily="18" charset="0"/>
                        </a:rPr>
                        <a:t>Мақсаты</a:t>
                      </a:r>
                      <a:r>
                        <a:rPr lang="ru-RU" sz="2200" b="1" dirty="0">
                          <a:effectLst/>
                          <a:latin typeface="Times New Roman" pitchFamily="18" charset="0"/>
                          <a:cs typeface="Times New Roman" pitchFamily="18" charset="0"/>
                        </a:rPr>
                        <a:t> </a:t>
                      </a:r>
                    </a:p>
                  </a:txBody>
                  <a:tcPr marL="152400" marR="152400" marT="114300" marB="114300" anchor="b">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12700"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fontAlgn="t"/>
                      <a:r>
                        <a:rPr lang="en-US" sz="2200" u="none" strike="noStrike" dirty="0">
                          <a:solidFill>
                            <a:srgbClr val="0078D7"/>
                          </a:solidFill>
                          <a:effectLst/>
                          <a:latin typeface="Times New Roman" pitchFamily="18" charset="0"/>
                          <a:cs typeface="Times New Roman" pitchFamily="18" charset="0"/>
                          <a:hlinkClick r:id="rId2"/>
                        </a:rPr>
                        <a:t>abstract</a:t>
                      </a:r>
                      <a:endParaRPr lang="en-US" sz="22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tc>
                  <a:txBody>
                    <a:bodyPr/>
                    <a:lstStyle/>
                    <a:p>
                      <a:pPr algn="just" fontAlgn="t"/>
                      <a:r>
                        <a:rPr lang="ru-RU" sz="2200" b="0" i="0" kern="1200" dirty="0">
                          <a:solidFill>
                            <a:schemeClr val="tx1"/>
                          </a:solidFill>
                          <a:effectLst/>
                          <a:latin typeface="Times New Roman" pitchFamily="18" charset="0"/>
                          <a:ea typeface="+mn-ea"/>
                          <a:cs typeface="Times New Roman" pitchFamily="18" charset="0"/>
                        </a:rPr>
                        <a:t>Класс </a:t>
                      </a:r>
                      <a:r>
                        <a:rPr lang="en-US" sz="2200" b="0" i="0" kern="1200" dirty="0">
                          <a:solidFill>
                            <a:schemeClr val="tx1"/>
                          </a:solidFill>
                          <a:effectLst/>
                          <a:latin typeface="Times New Roman" pitchFamily="18" charset="0"/>
                          <a:ea typeface="+mn-ea"/>
                          <a:cs typeface="Times New Roman" pitchFamily="18" charset="0"/>
                        </a:rPr>
                        <a:t> </a:t>
                      </a:r>
                      <a:r>
                        <a:rPr lang="ru-RU" sz="2200" dirty="0" err="1">
                          <a:effectLst/>
                          <a:latin typeface="Times New Roman" pitchFamily="18" charset="0"/>
                          <a:cs typeface="Times New Roman" pitchFamily="18" charset="0"/>
                        </a:rPr>
                        <a:t>басқа</a:t>
                      </a:r>
                      <a:r>
                        <a:rPr lang="ru-RU" sz="2200" dirty="0">
                          <a:effectLst/>
                          <a:latin typeface="Times New Roman" pitchFamily="18" charset="0"/>
                          <a:cs typeface="Times New Roman" pitchFamily="18" charset="0"/>
                        </a:rPr>
                        <a:t> </a:t>
                      </a:r>
                      <a:r>
                        <a:rPr lang="ru-RU" sz="2200" dirty="0" err="1">
                          <a:effectLst/>
                          <a:latin typeface="Times New Roman" pitchFamily="18" charset="0"/>
                          <a:cs typeface="Times New Roman" pitchFamily="18" charset="0"/>
                        </a:rPr>
                        <a:t>класстар</a:t>
                      </a:r>
                      <a:r>
                        <a:rPr lang="ru-RU" sz="2200" dirty="0">
                          <a:effectLst/>
                          <a:latin typeface="Times New Roman" pitchFamily="18" charset="0"/>
                          <a:cs typeface="Times New Roman" pitchFamily="18" charset="0"/>
                        </a:rPr>
                        <a:t> </a:t>
                      </a:r>
                      <a:r>
                        <a:rPr lang="ru-RU" sz="2200" dirty="0" err="1">
                          <a:effectLst/>
                          <a:latin typeface="Times New Roman" pitchFamily="18" charset="0"/>
                          <a:cs typeface="Times New Roman" pitchFamily="18" charset="0"/>
                        </a:rPr>
                        <a:t>үшін</a:t>
                      </a:r>
                      <a:r>
                        <a:rPr lang="ru-RU" sz="2200" dirty="0">
                          <a:effectLst/>
                          <a:latin typeface="Times New Roman" pitchFamily="18" charset="0"/>
                          <a:cs typeface="Times New Roman" pitchFamily="18" charset="0"/>
                        </a:rPr>
                        <a:t> тек  </a:t>
                      </a:r>
                      <a:r>
                        <a:rPr lang="ru-RU" sz="2200" i="1" dirty="0" err="1">
                          <a:effectLst/>
                          <a:latin typeface="Times New Roman" pitchFamily="18" charset="0"/>
                          <a:cs typeface="Times New Roman" pitchFamily="18" charset="0"/>
                        </a:rPr>
                        <a:t>негізгі</a:t>
                      </a:r>
                      <a:r>
                        <a:rPr lang="ru-RU" sz="2200" i="1" dirty="0">
                          <a:effectLst/>
                          <a:latin typeface="Times New Roman" pitchFamily="18" charset="0"/>
                          <a:cs typeface="Times New Roman" pitchFamily="18" charset="0"/>
                        </a:rPr>
                        <a:t> класс </a:t>
                      </a:r>
                      <a:r>
                        <a:rPr lang="ru-RU" sz="2200" dirty="0" err="1">
                          <a:effectLst/>
                          <a:latin typeface="Times New Roman" pitchFamily="18" charset="0"/>
                          <a:cs typeface="Times New Roman" pitchFamily="18" charset="0"/>
                        </a:rPr>
                        <a:t>ретінде</a:t>
                      </a:r>
                      <a:r>
                        <a:rPr lang="ru-RU" sz="2200" dirty="0">
                          <a:effectLst/>
                          <a:latin typeface="Times New Roman" pitchFamily="18" charset="0"/>
                          <a:cs typeface="Times New Roman" pitchFamily="18" charset="0"/>
                        </a:rPr>
                        <a:t> </a:t>
                      </a:r>
                      <a:r>
                        <a:rPr lang="ru-RU" sz="2200" dirty="0" err="1">
                          <a:effectLst/>
                          <a:latin typeface="Times New Roman" pitchFamily="18" charset="0"/>
                          <a:cs typeface="Times New Roman" pitchFamily="18" charset="0"/>
                        </a:rPr>
                        <a:t>пайдалануға</a:t>
                      </a:r>
                      <a:r>
                        <a:rPr lang="ru-RU" sz="2200" dirty="0">
                          <a:effectLst/>
                          <a:latin typeface="Times New Roman" pitchFamily="18" charset="0"/>
                          <a:cs typeface="Times New Roman" pitchFamily="18" charset="0"/>
                        </a:rPr>
                        <a:t> </a:t>
                      </a:r>
                      <a:r>
                        <a:rPr lang="ru-RU" sz="2200" dirty="0" err="1">
                          <a:effectLst/>
                          <a:latin typeface="Times New Roman" pitchFamily="18" charset="0"/>
                          <a:cs typeface="Times New Roman" pitchFamily="18" charset="0"/>
                        </a:rPr>
                        <a:t>арналғанын</a:t>
                      </a:r>
                      <a:r>
                        <a:rPr lang="ru-RU" sz="2200" dirty="0">
                          <a:effectLst/>
                          <a:latin typeface="Times New Roman" pitchFamily="18" charset="0"/>
                          <a:cs typeface="Times New Roman" pitchFamily="18" charset="0"/>
                        </a:rPr>
                        <a:t> </a:t>
                      </a:r>
                      <a:r>
                        <a:rPr lang="ru-RU" sz="2200" dirty="0" err="1">
                          <a:effectLst/>
                          <a:latin typeface="Times New Roman" pitchFamily="18" charset="0"/>
                          <a:cs typeface="Times New Roman" pitchFamily="18" charset="0"/>
                        </a:rPr>
                        <a:t>көрсетеді</a:t>
                      </a:r>
                      <a:r>
                        <a:rPr lang="ru-RU" sz="2200" dirty="0">
                          <a:effectLst/>
                          <a:latin typeface="Times New Roman" pitchFamily="18" charset="0"/>
                          <a:cs typeface="Times New Roman" pitchFamily="18" charset="0"/>
                        </a:rPr>
                        <a:t>.</a:t>
                      </a:r>
                      <a:endParaRPr lang="en-US" sz="22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fontAlgn="t"/>
                      <a:r>
                        <a:rPr lang="en-US" sz="2200" u="none" strike="noStrike">
                          <a:solidFill>
                            <a:srgbClr val="0078D7"/>
                          </a:solidFill>
                          <a:effectLst/>
                          <a:latin typeface="Times New Roman" pitchFamily="18" charset="0"/>
                          <a:cs typeface="Times New Roman" pitchFamily="18" charset="0"/>
                          <a:hlinkClick r:id="rId3"/>
                        </a:rPr>
                        <a:t>partial</a:t>
                      </a:r>
                      <a:endParaRPr lang="en-US" sz="220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tc>
                  <a:txBody>
                    <a:bodyPr/>
                    <a:lstStyle/>
                    <a:p>
                      <a:pPr algn="just" fontAlgn="t"/>
                      <a:r>
                        <a:rPr lang="ru-RU" sz="2200" dirty="0" err="1">
                          <a:effectLst/>
                          <a:latin typeface="Times New Roman" pitchFamily="18" charset="0"/>
                          <a:cs typeface="Times New Roman" pitchFamily="18" charset="0"/>
                        </a:rPr>
                        <a:t>Бір</a:t>
                      </a:r>
                      <a:r>
                        <a:rPr lang="ru-RU" sz="2200" dirty="0">
                          <a:effectLst/>
                          <a:latin typeface="Times New Roman" pitchFamily="18" charset="0"/>
                          <a:cs typeface="Times New Roman" pitchFamily="18" charset="0"/>
                        </a:rPr>
                        <a:t> </a:t>
                      </a:r>
                      <a:r>
                        <a:rPr lang="ru-RU" sz="2200" dirty="0" err="1">
                          <a:effectLst/>
                          <a:latin typeface="Times New Roman" pitchFamily="18" charset="0"/>
                          <a:cs typeface="Times New Roman" pitchFamily="18" charset="0"/>
                        </a:rPr>
                        <a:t>жинақ</a:t>
                      </a:r>
                      <a:r>
                        <a:rPr lang="ru-RU" sz="2200" dirty="0">
                          <a:effectLst/>
                          <a:latin typeface="Times New Roman" pitchFamily="18" charset="0"/>
                          <a:cs typeface="Times New Roman" pitchFamily="18" charset="0"/>
                        </a:rPr>
                        <a:t> </a:t>
                      </a:r>
                      <a:r>
                        <a:rPr lang="en-US" sz="2200" dirty="0">
                          <a:effectLst/>
                          <a:latin typeface="Times New Roman" pitchFamily="18" charset="0"/>
                          <a:cs typeface="Times New Roman" pitchFamily="18" charset="0"/>
                        </a:rPr>
                        <a:t>(</a:t>
                      </a:r>
                      <a:r>
                        <a:rPr lang="ru-RU" sz="2200" dirty="0">
                          <a:effectLst/>
                          <a:latin typeface="Times New Roman" pitchFamily="18" charset="0"/>
                          <a:cs typeface="Times New Roman" pitchFamily="18" charset="0"/>
                        </a:rPr>
                        <a:t>сборка</a:t>
                      </a:r>
                      <a:r>
                        <a:rPr lang="en-US" sz="2200" dirty="0">
                          <a:effectLst/>
                          <a:latin typeface="Times New Roman" pitchFamily="18" charset="0"/>
                          <a:cs typeface="Times New Roman" pitchFamily="18" charset="0"/>
                        </a:rPr>
                        <a:t>)</a:t>
                      </a:r>
                      <a:r>
                        <a:rPr lang="ru-RU" sz="2200" dirty="0">
                          <a:effectLst/>
                          <a:latin typeface="Times New Roman" pitchFamily="18" charset="0"/>
                          <a:cs typeface="Times New Roman" pitchFamily="18" charset="0"/>
                        </a:rPr>
                        <a:t> </a:t>
                      </a:r>
                      <a:r>
                        <a:rPr lang="ru-RU" sz="2200" dirty="0" err="1">
                          <a:effectLst/>
                          <a:latin typeface="Times New Roman" pitchFamily="18" charset="0"/>
                          <a:cs typeface="Times New Roman" pitchFamily="18" charset="0"/>
                        </a:rPr>
                        <a:t>ше</a:t>
                      </a:r>
                      <a:r>
                        <a:rPr lang="kk-KZ" sz="2200" dirty="0">
                          <a:effectLst/>
                          <a:latin typeface="Times New Roman" pitchFamily="18" charset="0"/>
                          <a:cs typeface="Times New Roman" pitchFamily="18" charset="0"/>
                        </a:rPr>
                        <a:t>ңберінде</a:t>
                      </a:r>
                      <a:r>
                        <a:rPr lang="kk-KZ" sz="2200" baseline="0" dirty="0">
                          <a:effectLst/>
                          <a:latin typeface="Times New Roman" pitchFamily="18" charset="0"/>
                          <a:cs typeface="Times New Roman" pitchFamily="18" charset="0"/>
                        </a:rPr>
                        <a:t> орналасатын бөлінген  кластарды  анықтайды. </a:t>
                      </a:r>
                      <a:endParaRPr lang="ru-RU" sz="22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fontAlgn="t"/>
                      <a:r>
                        <a:rPr lang="en-US" sz="2200" u="none" strike="noStrike" dirty="0">
                          <a:solidFill>
                            <a:srgbClr val="0078D7"/>
                          </a:solidFill>
                          <a:effectLst/>
                          <a:latin typeface="Times New Roman" pitchFamily="18" charset="0"/>
                          <a:cs typeface="Times New Roman" pitchFamily="18" charset="0"/>
                          <a:hlinkClick r:id="rId4"/>
                        </a:rPr>
                        <a:t>sealed</a:t>
                      </a:r>
                      <a:endParaRPr lang="en-US" sz="22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tc>
                  <a:txBody>
                    <a:bodyPr/>
                    <a:lstStyle/>
                    <a:p>
                      <a:pPr algn="just" fontAlgn="t"/>
                      <a:r>
                        <a:rPr lang="ru-RU" sz="2200" dirty="0" err="1">
                          <a:effectLst/>
                          <a:latin typeface="Times New Roman" pitchFamily="18" charset="0"/>
                          <a:cs typeface="Times New Roman" pitchFamily="18" charset="0"/>
                        </a:rPr>
                        <a:t>Класстың</a:t>
                      </a:r>
                      <a:r>
                        <a:rPr lang="ru-RU" sz="2200" baseline="0" dirty="0">
                          <a:effectLst/>
                          <a:latin typeface="Times New Roman" pitchFamily="18" charset="0"/>
                          <a:cs typeface="Times New Roman" pitchFamily="18" charset="0"/>
                        </a:rPr>
                        <a:t> </a:t>
                      </a:r>
                      <a:r>
                        <a:rPr lang="ru-RU" sz="2200" baseline="0" dirty="0" err="1">
                          <a:effectLst/>
                          <a:latin typeface="Times New Roman" pitchFamily="18" charset="0"/>
                          <a:cs typeface="Times New Roman" pitchFamily="18" charset="0"/>
                        </a:rPr>
                        <a:t>мұраланбайтынын</a:t>
                      </a:r>
                      <a:r>
                        <a:rPr lang="ru-RU" sz="2200" baseline="0" dirty="0">
                          <a:effectLst/>
                          <a:latin typeface="Times New Roman" pitchFamily="18" charset="0"/>
                          <a:cs typeface="Times New Roman" pitchFamily="18" charset="0"/>
                        </a:rPr>
                        <a:t> </a:t>
                      </a:r>
                      <a:r>
                        <a:rPr lang="ru-RU" sz="2200" baseline="0" dirty="0" err="1">
                          <a:effectLst/>
                          <a:latin typeface="Times New Roman" pitchFamily="18" charset="0"/>
                          <a:cs typeface="Times New Roman" pitchFamily="18" charset="0"/>
                        </a:rPr>
                        <a:t>көрсетеді</a:t>
                      </a:r>
                      <a:r>
                        <a:rPr lang="ru-RU" sz="2200" baseline="0" dirty="0">
                          <a:effectLst/>
                          <a:latin typeface="Times New Roman" pitchFamily="18" charset="0"/>
                          <a:cs typeface="Times New Roman" pitchFamily="18" charset="0"/>
                        </a:rPr>
                        <a:t>.</a:t>
                      </a: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9525"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fontAlgn="t"/>
                      <a:r>
                        <a:rPr lang="en-US" sz="2200" u="none" strike="noStrike" dirty="0">
                          <a:solidFill>
                            <a:srgbClr val="0078D7"/>
                          </a:solidFill>
                          <a:effectLst/>
                          <a:latin typeface="Times New Roman" pitchFamily="18" charset="0"/>
                          <a:cs typeface="Times New Roman" pitchFamily="18" charset="0"/>
                          <a:hlinkClick r:id="rId5"/>
                        </a:rPr>
                        <a:t>static</a:t>
                      </a:r>
                      <a:endParaRPr lang="en-US" sz="2200" dirty="0">
                        <a:effectLst/>
                        <a:latin typeface="Times New Roman" pitchFamily="18" charset="0"/>
                        <a:cs typeface="Times New Roman" pitchFamily="18" charset="0"/>
                      </a:endParaRP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FFFFF"/>
                    </a:solidFill>
                  </a:tcPr>
                </a:tc>
                <a:tc>
                  <a:txBody>
                    <a:bodyPr/>
                    <a:lstStyle/>
                    <a:p>
                      <a:pPr algn="just" fontAlgn="t"/>
                      <a:r>
                        <a:rPr lang="ru-RU" sz="2200" dirty="0">
                          <a:effectLst/>
                          <a:latin typeface="Times New Roman" pitchFamily="18" charset="0"/>
                          <a:cs typeface="Times New Roman" pitchFamily="18" charset="0"/>
                        </a:rPr>
                        <a:t>Класс </a:t>
                      </a:r>
                      <a:r>
                        <a:rPr lang="ru-RU" sz="2200" dirty="0" err="1">
                          <a:effectLst/>
                          <a:latin typeface="Times New Roman" pitchFamily="18" charset="0"/>
                          <a:cs typeface="Times New Roman" pitchFamily="18" charset="0"/>
                        </a:rPr>
                        <a:t>мүшесі</a:t>
                      </a:r>
                      <a:r>
                        <a:rPr lang="ru-RU" sz="2200" dirty="0">
                          <a:effectLst/>
                          <a:latin typeface="Times New Roman" pitchFamily="18" charset="0"/>
                          <a:cs typeface="Times New Roman" pitchFamily="18" charset="0"/>
                        </a:rPr>
                        <a:t> </a:t>
                      </a:r>
                      <a:r>
                        <a:rPr lang="ru-RU" sz="2200" dirty="0" err="1">
                          <a:effectLst/>
                          <a:latin typeface="Times New Roman" pitchFamily="18" charset="0"/>
                          <a:cs typeface="Times New Roman" pitchFamily="18" charset="0"/>
                        </a:rPr>
                        <a:t>ағымдағы</a:t>
                      </a:r>
                      <a:r>
                        <a:rPr lang="ru-RU" sz="2200" dirty="0">
                          <a:effectLst/>
                          <a:latin typeface="Times New Roman" pitchFamily="18" charset="0"/>
                          <a:cs typeface="Times New Roman" pitchFamily="18" charset="0"/>
                        </a:rPr>
                        <a:t> класс </a:t>
                      </a:r>
                      <a:r>
                        <a:rPr lang="ru-RU" sz="2200" dirty="0" err="1">
                          <a:effectLst/>
                          <a:latin typeface="Times New Roman" pitchFamily="18" charset="0"/>
                          <a:cs typeface="Times New Roman" pitchFamily="18" charset="0"/>
                        </a:rPr>
                        <a:t>типіне</a:t>
                      </a:r>
                      <a:r>
                        <a:rPr lang="ru-RU" sz="2200" baseline="0" dirty="0">
                          <a:effectLst/>
                          <a:latin typeface="Times New Roman" pitchFamily="18" charset="0"/>
                          <a:cs typeface="Times New Roman" pitchFamily="18" charset="0"/>
                        </a:rPr>
                        <a:t> </a:t>
                      </a:r>
                      <a:r>
                        <a:rPr lang="ru-RU" sz="2200" baseline="0" dirty="0" err="1">
                          <a:effectLst/>
                          <a:latin typeface="Times New Roman" pitchFamily="18" charset="0"/>
                          <a:cs typeface="Times New Roman" pitchFamily="18" charset="0"/>
                        </a:rPr>
                        <a:t>тәуелді</a:t>
                      </a:r>
                      <a:r>
                        <a:rPr lang="ru-RU" sz="2200" baseline="0" dirty="0">
                          <a:effectLst/>
                          <a:latin typeface="Times New Roman" pitchFamily="18" charset="0"/>
                          <a:cs typeface="Times New Roman" pitchFamily="18" charset="0"/>
                        </a:rPr>
                        <a:t>, </a:t>
                      </a:r>
                      <a:r>
                        <a:rPr lang="ru-RU" sz="2200" dirty="0" err="1">
                          <a:effectLst/>
                          <a:latin typeface="Times New Roman" pitchFamily="18" charset="0"/>
                          <a:cs typeface="Times New Roman" pitchFamily="18" charset="0"/>
                        </a:rPr>
                        <a:t>объекіге</a:t>
                      </a:r>
                      <a:r>
                        <a:rPr lang="ru-RU" sz="2200" baseline="0" dirty="0">
                          <a:effectLst/>
                          <a:latin typeface="Times New Roman" pitchFamily="18" charset="0"/>
                          <a:cs typeface="Times New Roman" pitchFamily="18" charset="0"/>
                        </a:rPr>
                        <a:t> </a:t>
                      </a:r>
                      <a:r>
                        <a:rPr lang="ru-RU" sz="2200" baseline="0" dirty="0" err="1">
                          <a:effectLst/>
                          <a:latin typeface="Times New Roman" pitchFamily="18" charset="0"/>
                          <a:cs typeface="Times New Roman" pitchFamily="18" charset="0"/>
                        </a:rPr>
                        <a:t>тәуелді</a:t>
                      </a:r>
                      <a:r>
                        <a:rPr lang="ru-RU" sz="2200" baseline="0" dirty="0">
                          <a:effectLst/>
                          <a:latin typeface="Times New Roman" pitchFamily="18" charset="0"/>
                          <a:cs typeface="Times New Roman" pitchFamily="18" charset="0"/>
                        </a:rPr>
                        <a:t> </a:t>
                      </a:r>
                      <a:r>
                        <a:rPr lang="ru-RU" sz="2200" baseline="0" dirty="0" err="1">
                          <a:effectLst/>
                          <a:latin typeface="Times New Roman" pitchFamily="18" charset="0"/>
                          <a:cs typeface="Times New Roman" pitchFamily="18" charset="0"/>
                        </a:rPr>
                        <a:t>емес</a:t>
                      </a:r>
                      <a:r>
                        <a:rPr lang="ru-RU" sz="2200" baseline="0" dirty="0">
                          <a:effectLst/>
                          <a:latin typeface="Times New Roman" pitchFamily="18" charset="0"/>
                          <a:cs typeface="Times New Roman" pitchFamily="18" charset="0"/>
                        </a:rPr>
                        <a:t>. </a:t>
                      </a:r>
                    </a:p>
                  </a:txBody>
                  <a:tcPr marL="152400" marR="152400" marT="114300" marB="114300">
                    <a:lnL w="12700" cap="flat" cmpd="sng" algn="ctr">
                      <a:solidFill>
                        <a:srgbClr val="E3E3E3"/>
                      </a:solidFill>
                      <a:prstDash val="solid"/>
                      <a:round/>
                      <a:headEnd type="none" w="med" len="med"/>
                      <a:tailEnd type="none" w="med" len="med"/>
                    </a:lnL>
                    <a:lnR w="12700" cap="flat" cmpd="sng" algn="ctr">
                      <a:solidFill>
                        <a:srgbClr val="E3E3E3"/>
                      </a:solidFill>
                      <a:prstDash val="solid"/>
                      <a:round/>
                      <a:headEnd type="none" w="med" len="med"/>
                      <a:tailEnd type="none" w="med" len="med"/>
                    </a:lnR>
                    <a:lnT w="9525" cap="flat" cmpd="sng" algn="ctr">
                      <a:solidFill>
                        <a:srgbClr val="E3E3E3"/>
                      </a:solidFill>
                      <a:prstDash val="solid"/>
                      <a:round/>
                      <a:headEnd type="none" w="med" len="med"/>
                      <a:tailEnd type="none" w="med" len="med"/>
                    </a:lnT>
                    <a:lnB w="12700" cap="flat" cmpd="sng" algn="ctr">
                      <a:solidFill>
                        <a:srgbClr val="E3E3E3"/>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6" name="Прямоугольник 5">
            <a:extLst>
              <a:ext uri="{FF2B5EF4-FFF2-40B4-BE49-F238E27FC236}">
                <a16:creationId xmlns:a16="http://schemas.microsoft.com/office/drawing/2014/main" id="{8EC5841B-8624-4E05-B446-9F69D3FCA9B8}"/>
              </a:ext>
            </a:extLst>
          </p:cNvPr>
          <p:cNvSpPr/>
          <p:nvPr/>
        </p:nvSpPr>
        <p:spPr>
          <a:xfrm>
            <a:off x="-27384" y="23561"/>
            <a:ext cx="9342784" cy="476672"/>
          </a:xfrm>
          <a:prstGeom prst="rect">
            <a:avLst/>
          </a:prstGeom>
        </p:spPr>
        <p:txBody>
          <a:bodyPr vert="horz" lIns="91440" tIns="45720" rIns="91440" bIns="45720" rtlCol="0" anchor="ctr">
            <a:noAutofit/>
          </a:bodyPr>
          <a:lstStyle/>
          <a:p>
            <a:pPr algn="ctr"/>
            <a:r>
              <a:rPr lang="ru-RU" sz="2400" b="1" dirty="0">
                <a:solidFill>
                  <a:srgbClr val="FFC000"/>
                </a:solidFill>
                <a:latin typeface="Times New Roman" pitchFamily="18" charset="0"/>
                <a:cs typeface="Times New Roman" pitchFamily="18" charset="0"/>
              </a:rPr>
              <a:t>ПОЛИМОРФИЗМ ПРИНЦИПІ</a:t>
            </a:r>
          </a:p>
        </p:txBody>
      </p:sp>
    </p:spTree>
    <p:extLst>
      <p:ext uri="{BB962C8B-B14F-4D97-AF65-F5344CB8AC3E}">
        <p14:creationId xmlns:p14="http://schemas.microsoft.com/office/powerpoint/2010/main" val="117131009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508</TotalTime>
  <Words>1182</Words>
  <Application>Microsoft Office PowerPoint</Application>
  <PresentationFormat>Экран (4:3)</PresentationFormat>
  <Paragraphs>219</Paragraphs>
  <Slides>25</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25</vt:i4>
      </vt:variant>
    </vt:vector>
  </HeadingPairs>
  <TitlesOfParts>
    <vt:vector size="35" baseType="lpstr">
      <vt:lpstr>Arial</vt:lpstr>
      <vt:lpstr>Arial Unicode MS</vt:lpstr>
      <vt:lpstr>Calibri</vt:lpstr>
      <vt:lpstr>Calibri Light</vt:lpstr>
      <vt:lpstr>Consolas</vt:lpstr>
      <vt:lpstr>Courier New</vt:lpstr>
      <vt:lpstr>segoe-ui_normal</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КЛАСС ҰҒЫМЫ</dc:title>
  <dc:creator>Windows User</dc:creator>
  <cp:lastModifiedBy>ISKM</cp:lastModifiedBy>
  <cp:revision>90</cp:revision>
  <dcterms:created xsi:type="dcterms:W3CDTF">2017-10-05T23:46:57Z</dcterms:created>
  <dcterms:modified xsi:type="dcterms:W3CDTF">2017-11-17T04:10:52Z</dcterms:modified>
</cp:coreProperties>
</file>